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Lst>
  <p:notesMasterIdLst>
    <p:notesMasterId r:id="rId29"/>
  </p:notesMasterIdLst>
  <p:sldIdLst>
    <p:sldId id="256" r:id="rId11"/>
    <p:sldId id="257" r:id="rId12"/>
    <p:sldId id="270" r:id="rId13"/>
    <p:sldId id="258" r:id="rId14"/>
    <p:sldId id="259" r:id="rId15"/>
    <p:sldId id="260" r:id="rId16"/>
    <p:sldId id="261" r:id="rId17"/>
    <p:sldId id="262" r:id="rId18"/>
    <p:sldId id="263" r:id="rId19"/>
    <p:sldId id="264" r:id="rId20"/>
    <p:sldId id="265" r:id="rId21"/>
    <p:sldId id="266" r:id="rId22"/>
    <p:sldId id="267" r:id="rId23"/>
    <p:sldId id="268" r:id="rId24"/>
    <p:sldId id="271" r:id="rId25"/>
    <p:sldId id="272" r:id="rId26"/>
    <p:sldId id="273" r:id="rId27"/>
    <p:sldId id="26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14" autoAdjust="0"/>
  </p:normalViewPr>
  <p:slideViewPr>
    <p:cSldViewPr>
      <p:cViewPr varScale="1">
        <p:scale>
          <a:sx n="82" d="100"/>
          <a:sy n="82" d="100"/>
        </p:scale>
        <p:origin x="-1474" y="-13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59D624-DB59-45E5-A8B9-F5D679ED527F}" type="datetimeFigureOut">
              <a:rPr lang="en-US" smtClean="0"/>
              <a:t>11/29/2024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1775A0-EF52-4B57-94EC-15E87D5DA382}" type="slidenum">
              <a:rPr lang="en-US" smtClean="0"/>
              <a:t>‹#›</a:t>
            </a:fld>
            <a:endParaRPr lang="en-US"/>
          </a:p>
        </p:txBody>
      </p:sp>
    </p:spTree>
    <p:extLst>
      <p:ext uri="{BB962C8B-B14F-4D97-AF65-F5344CB8AC3E}">
        <p14:creationId xmlns:p14="http://schemas.microsoft.com/office/powerpoint/2010/main" val="167238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smtClean="0"/>
              <a:t>1</a:t>
            </a:fld>
            <a:endParaRPr lang="en-US"/>
          </a:p>
        </p:txBody>
      </p:sp>
    </p:spTree>
    <p:extLst>
      <p:ext uri="{BB962C8B-B14F-4D97-AF65-F5344CB8AC3E}">
        <p14:creationId xmlns:p14="http://schemas.microsoft.com/office/powerpoint/2010/main" val="963737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مقدمه</a:t>
            </a:r>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1775A0-EF52-4B57-94EC-15E87D5DA382}"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6373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29701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3135815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3882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2771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2487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9245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3782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614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026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8697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6792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22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29188308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55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917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995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399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25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226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474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584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58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3363253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165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650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754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716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405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257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338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475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342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89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E866C-85FD-466B-A1BA-794A39C02316}"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2214883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741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723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47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23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109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325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87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469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576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05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E866C-85FD-466B-A1BA-794A39C02316}"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1169336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911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405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4209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02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64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134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499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8913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301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530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E866C-85FD-466B-A1BA-794A39C02316}" type="datetimeFigureOut">
              <a:rPr lang="en-US" smtClean="0"/>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3066098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22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6644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5835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682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546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941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409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963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39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15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E866C-85FD-466B-A1BA-794A39C02316}" type="datetimeFigureOut">
              <a:rPr lang="en-US" smtClean="0"/>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50519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6214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1917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831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761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7228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6139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97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8117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642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96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866C-85FD-466B-A1BA-794A39C02316}" type="datetimeFigureOut">
              <a:rPr lang="en-US" smtClean="0"/>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2847523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953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329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3101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246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198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919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370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495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0193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23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29744272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55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156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0001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0471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454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0756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9491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1656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9138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87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1ED13-9247-4E8D-BB41-458758452846}" type="slidenum">
              <a:rPr lang="en-US" smtClean="0"/>
              <a:t>‹#›</a:t>
            </a:fld>
            <a:endParaRPr lang="en-US"/>
          </a:p>
        </p:txBody>
      </p:sp>
    </p:spTree>
    <p:extLst>
      <p:ext uri="{BB962C8B-B14F-4D97-AF65-F5344CB8AC3E}">
        <p14:creationId xmlns:p14="http://schemas.microsoft.com/office/powerpoint/2010/main" val="8067122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3810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8331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216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2924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086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0669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2490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9442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6316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199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866C-85FD-466B-A1BA-794A39C02316}" type="datetimeFigureOut">
              <a:rPr lang="en-US" smtClean="0"/>
              <a:t>11/29/2024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ED13-9247-4E8D-BB41-458758452846}" type="slidenum">
              <a:rPr lang="en-US" smtClean="0"/>
              <a:t>‹#›</a:t>
            </a:fld>
            <a:endParaRPr lang="en-US"/>
          </a:p>
        </p:txBody>
      </p:sp>
    </p:spTree>
    <p:extLst>
      <p:ext uri="{BB962C8B-B14F-4D97-AF65-F5344CB8AC3E}">
        <p14:creationId xmlns:p14="http://schemas.microsoft.com/office/powerpoint/2010/main" val="380281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55531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695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551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2111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127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3677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866C-85FD-466B-A1BA-794A39C02316}" type="datetimeFigureOut">
              <a:rPr lang="en-US">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ED13-9247-4E8D-BB41-45875845284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3689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7268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866C-85FD-466B-A1BA-794A39C02316}" type="datetimeFigureOut">
              <a:rPr lang="en-US" smtClean="0">
                <a:solidFill>
                  <a:prstClr val="black">
                    <a:tint val="75000"/>
                  </a:prstClr>
                </a:solidFill>
              </a:rPr>
              <a:pPr/>
              <a:t>11/29/2024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1ED13-9247-4E8D-BB41-4587584528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5997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hyperlink" Target="https://beta.dreamstudio.ai/generate" TargetMode="External"/><Relationship Id="rId3" Type="http://schemas.openxmlformats.org/officeDocument/2006/relationships/image" Target="../media/image1.jpg"/><Relationship Id="rId7" Type="http://schemas.openxmlformats.org/officeDocument/2006/relationships/hyperlink" Target="https://www.bing.com/images/create" TargetMode="External"/><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hyperlink" Target="https://ideogram.ai/login" TargetMode="External"/><Relationship Id="rId5" Type="http://schemas.openxmlformats.org/officeDocument/2006/relationships/image" Target="../media/image7.png"/><Relationship Id="rId10" Type="http://schemas.openxmlformats.org/officeDocument/2006/relationships/hyperlink" Target="https://flux1.ai/create" TargetMode="External"/><Relationship Id="rId4" Type="http://schemas.openxmlformats.org/officeDocument/2006/relationships/image" Target="../media/image8.png"/><Relationship Id="rId9" Type="http://schemas.openxmlformats.org/officeDocument/2006/relationships/hyperlink" Target="https://openart.ai/creat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image" Target="../media/image25.jpeg"/><Relationship Id="rId5"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start.chatgot.io/"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translate.google.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hyperlink" Target="https://app.leonardo.ai/ai-generations" TargetMode="External"/><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4" name="Rectangle 3"/>
          <p:cNvSpPr/>
          <p:nvPr/>
        </p:nvSpPr>
        <p:spPr>
          <a:xfrm>
            <a:off x="1122980" y="2514600"/>
            <a:ext cx="6898042" cy="646331"/>
          </a:xfrm>
          <a:prstGeom prst="rect">
            <a:avLst/>
          </a:prstGeom>
        </p:spPr>
        <p:txBody>
          <a:bodyPr wrap="none">
            <a:spAutoFit/>
          </a:bodyPr>
          <a:lstStyle/>
          <a:p>
            <a:pPr algn="ctr" rtl="1"/>
            <a:r>
              <a:rPr lang="fa-IR" sz="3600" dirty="0" smtClean="0">
                <a:solidFill>
                  <a:srgbClr val="002060"/>
                </a:solidFill>
                <a:effectLst>
                  <a:glow rad="139700">
                    <a:schemeClr val="accent6">
                      <a:satMod val="175000"/>
                      <a:alpha val="40000"/>
                    </a:schemeClr>
                  </a:glow>
                </a:effectLst>
                <a:latin typeface="Aria Black" pitchFamily="2" charset="-78"/>
                <a:cs typeface="Aria Black" pitchFamily="2" charset="-78"/>
              </a:rPr>
              <a:t>آموزش عملی کار با انواع هوش مصنوعی</a:t>
            </a:r>
            <a:endParaRPr lang="en-US" sz="3600" dirty="0">
              <a:solidFill>
                <a:srgbClr val="002060"/>
              </a:solidFill>
              <a:effectLst>
                <a:glow rad="139700">
                  <a:schemeClr val="accent6">
                    <a:satMod val="175000"/>
                    <a:alpha val="40000"/>
                  </a:schemeClr>
                </a:glow>
              </a:effectLst>
              <a:latin typeface="Aria Black" pitchFamily="2" charset="-78"/>
              <a:cs typeface="Aria Black" pitchFamily="2" charset="-78"/>
            </a:endParaRPr>
          </a:p>
        </p:txBody>
      </p:sp>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082808"/>
            <a:ext cx="1927296" cy="144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descr="معرفی جدید ترین هوش مصنوعی رایگان برای ساخت تصویر - ترفند سه"/>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2825" y="4486494"/>
            <a:ext cx="2167784" cy="144547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مدیر این مدرسه هوش مصنوعی است! (+عکس)"/>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8545" y="4082809"/>
            <a:ext cx="2168208" cy="144547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بهترین سایت‌ های ساخت عکس با هوش مصنوعی - نوین پرداخت"/>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8825" y="4498129"/>
            <a:ext cx="2409116" cy="14454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9498" y="-304801"/>
            <a:ext cx="2095501" cy="2095501"/>
          </a:xfrm>
          <a:prstGeom prst="rect">
            <a:avLst/>
          </a:prstGeom>
        </p:spPr>
      </p:pic>
    </p:spTree>
    <p:extLst>
      <p:ext uri="{BB962C8B-B14F-4D97-AF65-F5344CB8AC3E}">
        <p14:creationId xmlns:p14="http://schemas.microsoft.com/office/powerpoint/2010/main" val="144882307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404058" y="128071"/>
            <a:ext cx="2335896" cy="369332"/>
          </a:xfrm>
          <a:prstGeom prst="rect">
            <a:avLst/>
          </a:prstGeom>
        </p:spPr>
        <p:txBody>
          <a:bodyPr wrap="none">
            <a:spAutoFit/>
          </a:bodyPr>
          <a:lstStyle/>
          <a:p>
            <a:pPr algn="ctr" rtl="1"/>
            <a:r>
              <a:rPr lang="fa-IR" dirty="0">
                <a:solidFill>
                  <a:prstClr val="black"/>
                </a:solidFill>
                <a:latin typeface="VIP Hala Bold" pitchFamily="2" charset="-78"/>
                <a:cs typeface="VIP Hala Bold" pitchFamily="2" charset="-78"/>
              </a:rPr>
              <a:t>تبدیل متن به تصویر</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sp>
        <p:nvSpPr>
          <p:cNvPr id="18" name="Rectangle 17"/>
          <p:cNvSpPr/>
          <p:nvPr/>
        </p:nvSpPr>
        <p:spPr>
          <a:xfrm>
            <a:off x="671489" y="697832"/>
            <a:ext cx="7419226" cy="338554"/>
          </a:xfrm>
          <a:prstGeom prst="rect">
            <a:avLst/>
          </a:prstGeom>
        </p:spPr>
        <p:txBody>
          <a:bodyPr wrap="square">
            <a:spAutoFit/>
          </a:bodyPr>
          <a:lstStyle/>
          <a:p>
            <a:pPr algn="r" rtl="1"/>
            <a:r>
              <a:rPr lang="fa-IR" sz="1600" dirty="0" smtClean="0">
                <a:solidFill>
                  <a:srgbClr val="7030A0"/>
                </a:solidFill>
                <a:cs typeface="2  Titr" pitchFamily="2" charset="-78"/>
              </a:rPr>
              <a:t>برای شروع کار با آن روی </a:t>
            </a:r>
            <a:r>
              <a:rPr lang="en-US" sz="1600" dirty="0" smtClean="0">
                <a:solidFill>
                  <a:srgbClr val="7030A0"/>
                </a:solidFill>
                <a:cs typeface="2  Titr" pitchFamily="2" charset="-78"/>
              </a:rPr>
              <a:t>image create </a:t>
            </a:r>
            <a:r>
              <a:rPr lang="fa-IR" sz="1600" dirty="0" smtClean="0">
                <a:solidFill>
                  <a:srgbClr val="7030A0"/>
                </a:solidFill>
                <a:cs typeface="2  Titr" pitchFamily="2" charset="-78"/>
              </a:rPr>
              <a:t> میزنیم و مراحل بعد رو مطابق تصاویر پیش می رویم.</a:t>
            </a:r>
            <a:endParaRPr lang="en-US" sz="1600" dirty="0">
              <a:solidFill>
                <a:srgbClr val="7030A0"/>
              </a:solidFill>
              <a:cs typeface="2  Titr" pitchFamily="2" charset="-78"/>
            </a:endParaRPr>
          </a:p>
        </p:txBody>
      </p:sp>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3854" y="1143000"/>
            <a:ext cx="4960640"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5067509"/>
            <a:ext cx="2695569" cy="132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257800" y="4495800"/>
            <a:ext cx="482154" cy="457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H="1">
            <a:off x="4267206" y="5729092"/>
            <a:ext cx="6096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819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936385"/>
            <a:ext cx="2801491" cy="143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82030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404058" y="128071"/>
            <a:ext cx="2335896" cy="369332"/>
          </a:xfrm>
          <a:prstGeom prst="rect">
            <a:avLst/>
          </a:prstGeom>
        </p:spPr>
        <p:txBody>
          <a:bodyPr wrap="none">
            <a:spAutoFit/>
          </a:bodyPr>
          <a:lstStyle/>
          <a:p>
            <a:pPr algn="ctr" rtl="1"/>
            <a:r>
              <a:rPr lang="fa-IR" dirty="0">
                <a:solidFill>
                  <a:prstClr val="black"/>
                </a:solidFill>
                <a:latin typeface="VIP Hala Bold" pitchFamily="2" charset="-78"/>
                <a:cs typeface="VIP Hala Bold" pitchFamily="2" charset="-78"/>
              </a:rPr>
              <a:t>تبدیل متن به تصویر</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sp>
        <p:nvSpPr>
          <p:cNvPr id="18" name="Rectangle 17"/>
          <p:cNvSpPr/>
          <p:nvPr/>
        </p:nvSpPr>
        <p:spPr>
          <a:xfrm>
            <a:off x="671489" y="697832"/>
            <a:ext cx="7419226" cy="338554"/>
          </a:xfrm>
          <a:prstGeom prst="rect">
            <a:avLst/>
          </a:prstGeom>
        </p:spPr>
        <p:txBody>
          <a:bodyPr wrap="square">
            <a:spAutoFit/>
          </a:bodyPr>
          <a:lstStyle/>
          <a:p>
            <a:pPr algn="r" rtl="1"/>
            <a:r>
              <a:rPr lang="fa-IR" sz="1600" dirty="0" smtClean="0">
                <a:solidFill>
                  <a:srgbClr val="7030A0"/>
                </a:solidFill>
                <a:cs typeface="2  Titr" pitchFamily="2" charset="-78"/>
              </a:rPr>
              <a:t>در مرحله بعد طبق شماره های زیر تنظیمات را انجام می دهیم:</a:t>
            </a:r>
            <a:endParaRPr lang="en-US" sz="1600" dirty="0">
              <a:solidFill>
                <a:srgbClr val="7030A0"/>
              </a:solidFill>
              <a:cs typeface="2  Titr" pitchFamily="2" charset="-78"/>
            </a:endParaRPr>
          </a:p>
        </p:txBody>
      </p:sp>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952" y="1219200"/>
            <a:ext cx="7504107" cy="357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641087" y="5029200"/>
            <a:ext cx="3861826" cy="338554"/>
          </a:xfrm>
          <a:prstGeom prst="rect">
            <a:avLst/>
          </a:prstGeom>
        </p:spPr>
        <p:txBody>
          <a:bodyPr wrap="square">
            <a:spAutoFit/>
          </a:bodyPr>
          <a:lstStyle/>
          <a:p>
            <a:pPr algn="r" rtl="1"/>
            <a:r>
              <a:rPr lang="fa-IR" sz="1600" dirty="0" smtClean="0">
                <a:solidFill>
                  <a:schemeClr val="tx2">
                    <a:lumMod val="75000"/>
                  </a:schemeClr>
                </a:solidFill>
                <a:cs typeface="2  Titr" pitchFamily="2" charset="-78"/>
              </a:rPr>
              <a:t>1- در کادر بالا متن انگلیسی سناریو  را وارد میکنیم.</a:t>
            </a:r>
            <a:endParaRPr lang="en-US" sz="1600" dirty="0">
              <a:solidFill>
                <a:schemeClr val="tx2">
                  <a:lumMod val="75000"/>
                </a:schemeClr>
              </a:solidFill>
              <a:cs typeface="2  Titr" pitchFamily="2" charset="-78"/>
            </a:endParaRPr>
          </a:p>
        </p:txBody>
      </p:sp>
      <p:sp>
        <p:nvSpPr>
          <p:cNvPr id="17" name="Rectangle 16"/>
          <p:cNvSpPr/>
          <p:nvPr/>
        </p:nvSpPr>
        <p:spPr>
          <a:xfrm>
            <a:off x="2554780" y="5334000"/>
            <a:ext cx="4034440" cy="338554"/>
          </a:xfrm>
          <a:prstGeom prst="rect">
            <a:avLst/>
          </a:prstGeom>
        </p:spPr>
        <p:txBody>
          <a:bodyPr wrap="square">
            <a:spAutoFit/>
          </a:bodyPr>
          <a:lstStyle/>
          <a:p>
            <a:pPr algn="r" rtl="1"/>
            <a:r>
              <a:rPr lang="fa-IR" sz="1600" dirty="0" smtClean="0">
                <a:solidFill>
                  <a:schemeClr val="tx2">
                    <a:lumMod val="75000"/>
                  </a:schemeClr>
                </a:solidFill>
                <a:cs typeface="2  Titr" pitchFamily="2" charset="-78"/>
              </a:rPr>
              <a:t>2- از این بخش ابعاد تصاویر را میتوانید انتخاب کنید.</a:t>
            </a:r>
            <a:endParaRPr lang="en-US" sz="1600" dirty="0">
              <a:solidFill>
                <a:schemeClr val="tx2">
                  <a:lumMod val="75000"/>
                </a:schemeClr>
              </a:solidFill>
              <a:cs typeface="2  Titr" pitchFamily="2" charset="-78"/>
            </a:endParaRPr>
          </a:p>
        </p:txBody>
      </p:sp>
      <p:sp>
        <p:nvSpPr>
          <p:cNvPr id="19" name="Rectangle 18"/>
          <p:cNvSpPr/>
          <p:nvPr/>
        </p:nvSpPr>
        <p:spPr>
          <a:xfrm>
            <a:off x="2229887" y="5638800"/>
            <a:ext cx="4684226" cy="338554"/>
          </a:xfrm>
          <a:prstGeom prst="rect">
            <a:avLst/>
          </a:prstGeom>
        </p:spPr>
        <p:txBody>
          <a:bodyPr wrap="square">
            <a:spAutoFit/>
          </a:bodyPr>
          <a:lstStyle/>
          <a:p>
            <a:pPr algn="r" rtl="1"/>
            <a:r>
              <a:rPr lang="fa-IR" sz="1600" dirty="0" smtClean="0">
                <a:solidFill>
                  <a:schemeClr val="tx2">
                    <a:lumMod val="75000"/>
                  </a:schemeClr>
                </a:solidFill>
                <a:cs typeface="2  Titr" pitchFamily="2" charset="-78"/>
              </a:rPr>
              <a:t>3- از این بخش میتوانید تعداد تصاویر خروجی را انتخاب کنید.</a:t>
            </a:r>
            <a:endParaRPr lang="en-US" sz="1600" dirty="0">
              <a:solidFill>
                <a:schemeClr val="tx2">
                  <a:lumMod val="75000"/>
                </a:schemeClr>
              </a:solidFill>
              <a:cs typeface="2  Titr" pitchFamily="2" charset="-78"/>
            </a:endParaRPr>
          </a:p>
        </p:txBody>
      </p:sp>
      <p:sp>
        <p:nvSpPr>
          <p:cNvPr id="20" name="Rectangle 19"/>
          <p:cNvSpPr/>
          <p:nvPr/>
        </p:nvSpPr>
        <p:spPr>
          <a:xfrm>
            <a:off x="2781300" y="6227873"/>
            <a:ext cx="3581400"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rtl="1"/>
            <a:r>
              <a:rPr lang="fa-IR" sz="1600" dirty="0" smtClean="0">
                <a:solidFill>
                  <a:schemeClr val="tx2">
                    <a:lumMod val="75000"/>
                  </a:schemeClr>
                </a:solidFill>
                <a:cs typeface="2  Titr" pitchFamily="2" charset="-78"/>
              </a:rPr>
              <a:t>در نهایت روی دکمه </a:t>
            </a:r>
            <a:r>
              <a:rPr lang="en-US" sz="1600" dirty="0" smtClean="0">
                <a:solidFill>
                  <a:schemeClr val="tx2">
                    <a:lumMod val="75000"/>
                  </a:schemeClr>
                </a:solidFill>
                <a:cs typeface="2  Titr" pitchFamily="2" charset="-78"/>
              </a:rPr>
              <a:t>Generate</a:t>
            </a:r>
            <a:r>
              <a:rPr lang="fa-IR" sz="1600" dirty="0" smtClean="0">
                <a:solidFill>
                  <a:schemeClr val="tx2">
                    <a:lumMod val="75000"/>
                  </a:schemeClr>
                </a:solidFill>
                <a:cs typeface="2  Titr" pitchFamily="2" charset="-78"/>
              </a:rPr>
              <a:t> بالا میزنیم.</a:t>
            </a:r>
            <a:endParaRPr lang="en-US" sz="1600" dirty="0">
              <a:solidFill>
                <a:schemeClr val="tx2">
                  <a:lumMod val="75000"/>
                </a:schemeClr>
              </a:solidFill>
              <a:cs typeface="2  Titr" pitchFamily="2" charset="-78"/>
            </a:endParaRPr>
          </a:p>
        </p:txBody>
      </p:sp>
    </p:spTree>
    <p:extLst>
      <p:ext uri="{BB962C8B-B14F-4D97-AF65-F5344CB8AC3E}">
        <p14:creationId xmlns:p14="http://schemas.microsoft.com/office/powerpoint/2010/main" val="342905237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404058" y="128071"/>
            <a:ext cx="2335896" cy="369332"/>
          </a:xfrm>
          <a:prstGeom prst="rect">
            <a:avLst/>
          </a:prstGeom>
        </p:spPr>
        <p:txBody>
          <a:bodyPr wrap="none">
            <a:spAutoFit/>
          </a:bodyPr>
          <a:lstStyle/>
          <a:p>
            <a:pPr algn="ctr" rtl="1"/>
            <a:r>
              <a:rPr lang="fa-IR" dirty="0">
                <a:solidFill>
                  <a:prstClr val="black"/>
                </a:solidFill>
                <a:latin typeface="VIP Hala Bold" pitchFamily="2" charset="-78"/>
                <a:cs typeface="VIP Hala Bold" pitchFamily="2" charset="-78"/>
              </a:rPr>
              <a:t>تبدیل متن به تصویر</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sp>
        <p:nvSpPr>
          <p:cNvPr id="18" name="Rectangle 17"/>
          <p:cNvSpPr/>
          <p:nvPr/>
        </p:nvSpPr>
        <p:spPr>
          <a:xfrm>
            <a:off x="671489" y="697832"/>
            <a:ext cx="7419226" cy="338554"/>
          </a:xfrm>
          <a:prstGeom prst="rect">
            <a:avLst/>
          </a:prstGeom>
        </p:spPr>
        <p:txBody>
          <a:bodyPr wrap="square">
            <a:spAutoFit/>
          </a:bodyPr>
          <a:lstStyle/>
          <a:p>
            <a:pPr algn="r" rtl="1"/>
            <a:r>
              <a:rPr lang="fa-IR" sz="1600" dirty="0" smtClean="0">
                <a:solidFill>
                  <a:srgbClr val="7030A0"/>
                </a:solidFill>
                <a:cs typeface="2  Titr" pitchFamily="2" charset="-78"/>
              </a:rPr>
              <a:t>در نهایت تصاویر ایجادی نمایش داده میشوند و میتوانید آنها را دانلود کنید.</a:t>
            </a:r>
            <a:endParaRPr lang="en-US" sz="1600" dirty="0">
              <a:solidFill>
                <a:srgbClr val="7030A0"/>
              </a:solidFill>
              <a:cs typeface="2  Titr" pitchFamily="2" charset="-78"/>
            </a:endParaRPr>
          </a:p>
        </p:txBody>
      </p:sp>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029" y="1484294"/>
            <a:ext cx="6193943" cy="245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1699" y="4114800"/>
            <a:ext cx="2138806"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Elbow Connector 3"/>
          <p:cNvCxnSpPr/>
          <p:nvPr/>
        </p:nvCxnSpPr>
        <p:spPr>
          <a:xfrm rot="16200000" flipH="1">
            <a:off x="4000070" y="3905250"/>
            <a:ext cx="685800" cy="419100"/>
          </a:xfrm>
          <a:prstGeom prst="bentConnector3">
            <a:avLst>
              <a:gd name="adj1" fmla="val 55012"/>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5655928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776759" y="128071"/>
            <a:ext cx="1590499" cy="369332"/>
          </a:xfrm>
          <a:prstGeom prst="rect">
            <a:avLst/>
          </a:prstGeom>
        </p:spPr>
        <p:txBody>
          <a:bodyPr wrap="none">
            <a:spAutoFit/>
          </a:bodyPr>
          <a:lstStyle/>
          <a:p>
            <a:pPr algn="ctr" rtl="1"/>
            <a:r>
              <a:rPr lang="fa-IR" dirty="0" smtClean="0">
                <a:solidFill>
                  <a:prstClr val="black"/>
                </a:solidFill>
                <a:latin typeface="VIP Hala Bold" pitchFamily="2" charset="-78"/>
                <a:cs typeface="VIP Hala Bold" pitchFamily="2" charset="-78"/>
              </a:rPr>
              <a:t>دیگر سایتها</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sp>
        <p:nvSpPr>
          <p:cNvPr id="18" name="Rectangle 17"/>
          <p:cNvSpPr/>
          <p:nvPr/>
        </p:nvSpPr>
        <p:spPr>
          <a:xfrm>
            <a:off x="671489" y="697832"/>
            <a:ext cx="7419226" cy="830997"/>
          </a:xfrm>
          <a:prstGeom prst="rect">
            <a:avLst/>
          </a:prstGeom>
        </p:spPr>
        <p:txBody>
          <a:bodyPr wrap="square">
            <a:spAutoFit/>
          </a:bodyPr>
          <a:lstStyle/>
          <a:p>
            <a:pPr algn="r" rtl="1"/>
            <a:r>
              <a:rPr lang="fa-IR" sz="1600" dirty="0" smtClean="0">
                <a:solidFill>
                  <a:srgbClr val="7030A0"/>
                </a:solidFill>
                <a:cs typeface="2  Titr" pitchFamily="2" charset="-78"/>
              </a:rPr>
              <a:t>تعداد زیادی از سایتها با محدودیت به تولید تصاویر از متن پرداخته اند که میتوانید با مراحل مشابه قبلی </a:t>
            </a:r>
          </a:p>
          <a:p>
            <a:pPr algn="r" rtl="1"/>
            <a:r>
              <a:rPr lang="fa-IR" sz="1600" dirty="0" smtClean="0">
                <a:solidFill>
                  <a:srgbClr val="7030A0"/>
                </a:solidFill>
                <a:cs typeface="2  Titr" pitchFamily="2" charset="-78"/>
              </a:rPr>
              <a:t>به تولید تصاویر پرداخته و در نهایت با تغییرات کمی در نرم افزارهای ویرایشگر به تصاویر ذهنی خود نزدیک کنید.</a:t>
            </a:r>
            <a:endParaRPr lang="en-US" sz="1600" dirty="0">
              <a:solidFill>
                <a:srgbClr val="7030A0"/>
              </a:solidFill>
              <a:cs typeface="2  Titr" pitchFamily="2" charset="-78"/>
            </a:endParaRPr>
          </a:p>
        </p:txBody>
      </p:sp>
      <p:sp>
        <p:nvSpPr>
          <p:cNvPr id="15" name="Rectangle 14"/>
          <p:cNvSpPr/>
          <p:nvPr/>
        </p:nvSpPr>
        <p:spPr>
          <a:xfrm>
            <a:off x="2355044" y="1676400"/>
            <a:ext cx="4433911" cy="338554"/>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r" rtl="1"/>
            <a:r>
              <a:rPr lang="fa-IR" sz="1600" dirty="0" smtClean="0">
                <a:solidFill>
                  <a:schemeClr val="bg1"/>
                </a:solidFill>
                <a:cs typeface="2  Titr" pitchFamily="2" charset="-78"/>
              </a:rPr>
              <a:t>تعدادی از سایتهایی که به تولید تصاویر از متن پرداخته اند:</a:t>
            </a:r>
            <a:endParaRPr lang="en-US" sz="1600" dirty="0">
              <a:solidFill>
                <a:schemeClr val="bg1"/>
              </a:solidFill>
              <a:cs typeface="2  Titr" pitchFamily="2" charset="-78"/>
            </a:endParaRPr>
          </a:p>
        </p:txBody>
      </p:sp>
      <p:cxnSp>
        <p:nvCxnSpPr>
          <p:cNvPr id="8" name="Straight Arrow Connector 7"/>
          <p:cNvCxnSpPr>
            <a:stCxn id="15" idx="2"/>
          </p:cNvCxnSpPr>
          <p:nvPr/>
        </p:nvCxnSpPr>
        <p:spPr>
          <a:xfrm>
            <a:off x="4572000" y="2014954"/>
            <a:ext cx="6" cy="42344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Rectangle 9"/>
          <p:cNvSpPr/>
          <p:nvPr/>
        </p:nvSpPr>
        <p:spPr>
          <a:xfrm>
            <a:off x="3287872" y="2438400"/>
            <a:ext cx="2568267"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dirty="0" smtClean="0">
                <a:hlinkClick r:id="rId6"/>
              </a:rPr>
              <a:t>https://ideogram.ai/login</a:t>
            </a:r>
            <a:endParaRPr lang="en-US" dirty="0"/>
          </a:p>
        </p:txBody>
      </p:sp>
      <p:sp>
        <p:nvSpPr>
          <p:cNvPr id="11" name="Rectangle 10"/>
          <p:cNvSpPr/>
          <p:nvPr/>
        </p:nvSpPr>
        <p:spPr>
          <a:xfrm>
            <a:off x="2703475" y="2895600"/>
            <a:ext cx="3737049"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dirty="0" smtClean="0">
                <a:hlinkClick r:id="rId7"/>
              </a:rPr>
              <a:t>https://www.bing.com/images/create</a:t>
            </a:r>
            <a:endParaRPr lang="en-US" dirty="0"/>
          </a:p>
        </p:txBody>
      </p:sp>
      <p:sp>
        <p:nvSpPr>
          <p:cNvPr id="16" name="Rectangle 15"/>
          <p:cNvSpPr/>
          <p:nvPr/>
        </p:nvSpPr>
        <p:spPr>
          <a:xfrm>
            <a:off x="2722198" y="3352800"/>
            <a:ext cx="3718326" cy="369332"/>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dirty="0" smtClean="0">
                <a:hlinkClick r:id="rId8"/>
              </a:rPr>
              <a:t>https://beta.dreamstudio.ai/generate</a:t>
            </a:r>
            <a:endParaRPr lang="en-US" dirty="0"/>
          </a:p>
        </p:txBody>
      </p:sp>
      <p:sp>
        <p:nvSpPr>
          <p:cNvPr id="17" name="Rectangle 16"/>
          <p:cNvSpPr/>
          <p:nvPr/>
        </p:nvSpPr>
        <p:spPr>
          <a:xfrm>
            <a:off x="3308519" y="3810000"/>
            <a:ext cx="254762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hlinkClick r:id="rId9"/>
              </a:rPr>
              <a:t>https://openart.ai/create</a:t>
            </a:r>
            <a:endParaRPr lang="en-US" dirty="0"/>
          </a:p>
        </p:txBody>
      </p:sp>
      <p:sp>
        <p:nvSpPr>
          <p:cNvPr id="19" name="Rectangle 18"/>
          <p:cNvSpPr/>
          <p:nvPr/>
        </p:nvSpPr>
        <p:spPr>
          <a:xfrm>
            <a:off x="3404058" y="4267200"/>
            <a:ext cx="2264659" cy="369332"/>
          </a:xfrm>
          <a:prstGeom prst="rect">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wrap="none">
            <a:spAutoFit/>
          </a:bodyPr>
          <a:lstStyle/>
          <a:p>
            <a:r>
              <a:rPr lang="en-US" dirty="0" smtClean="0">
                <a:hlinkClick r:id="rId10"/>
              </a:rPr>
              <a:t>https://flux1.ai/create</a:t>
            </a:r>
            <a:endParaRPr lang="en-US" dirty="0"/>
          </a:p>
        </p:txBody>
      </p:sp>
      <p:sp>
        <p:nvSpPr>
          <p:cNvPr id="22" name="Rectangle 21"/>
          <p:cNvSpPr/>
          <p:nvPr/>
        </p:nvSpPr>
        <p:spPr>
          <a:xfrm>
            <a:off x="1830386" y="5612435"/>
            <a:ext cx="5483225" cy="615553"/>
          </a:xfrm>
          <a:prstGeom prst="rect">
            <a:avLst/>
          </a:prstGeom>
        </p:spPr>
        <p:txBody>
          <a:bodyPr wrap="square">
            <a:spAutoFit/>
          </a:bodyPr>
          <a:lstStyle/>
          <a:p>
            <a:pPr algn="r" rtl="1"/>
            <a:r>
              <a:rPr lang="en-US" sz="2000" b="1" dirty="0" smtClean="0">
                <a:solidFill>
                  <a:srgbClr val="C00000"/>
                </a:solidFill>
                <a:cs typeface="2  Titr" pitchFamily="2" charset="-78"/>
              </a:rPr>
              <a:t>!</a:t>
            </a:r>
            <a:r>
              <a:rPr lang="fa-IR" sz="1400" b="1" dirty="0" smtClean="0">
                <a:solidFill>
                  <a:schemeClr val="accent4">
                    <a:lumMod val="50000"/>
                  </a:schemeClr>
                </a:solidFill>
                <a:cs typeface="2  Titr" pitchFamily="2" charset="-78"/>
              </a:rPr>
              <a:t>نکته مهم: تمام مراحل کار سایتها یکی هست ولی مهم سناریو هست هرچه کاملتر صحنه را توصیف کنید عکس بهتری میدهند.</a:t>
            </a:r>
            <a:endParaRPr lang="en-US" sz="1400" b="1" dirty="0">
              <a:solidFill>
                <a:schemeClr val="accent4">
                  <a:lumMod val="50000"/>
                </a:schemeClr>
              </a:solidFill>
              <a:cs typeface="2  Titr" pitchFamily="2" charset="-78"/>
            </a:endParaRPr>
          </a:p>
        </p:txBody>
      </p:sp>
      <p:sp>
        <p:nvSpPr>
          <p:cNvPr id="2" name="Rectangle 1"/>
          <p:cNvSpPr/>
          <p:nvPr/>
        </p:nvSpPr>
        <p:spPr>
          <a:xfrm>
            <a:off x="3037643" y="4724400"/>
            <a:ext cx="2997487"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dirty="0"/>
              <a:t>https://www.shakker.ai/home</a:t>
            </a:r>
          </a:p>
        </p:txBody>
      </p:sp>
    </p:spTree>
    <p:extLst>
      <p:ext uri="{BB962C8B-B14F-4D97-AF65-F5344CB8AC3E}">
        <p14:creationId xmlns:p14="http://schemas.microsoft.com/office/powerpoint/2010/main" val="374260550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613251" y="128071"/>
            <a:ext cx="1917513" cy="369332"/>
          </a:xfrm>
          <a:prstGeom prst="rect">
            <a:avLst/>
          </a:prstGeom>
        </p:spPr>
        <p:txBody>
          <a:bodyPr wrap="none">
            <a:spAutoFit/>
          </a:bodyPr>
          <a:lstStyle/>
          <a:p>
            <a:pPr algn="ctr" rtl="1"/>
            <a:r>
              <a:rPr lang="fa-IR" dirty="0" smtClean="0">
                <a:solidFill>
                  <a:prstClr val="black"/>
                </a:solidFill>
                <a:latin typeface="VIP Hala Bold" pitchFamily="2" charset="-78"/>
                <a:cs typeface="VIP Hala Bold" pitchFamily="2" charset="-78"/>
              </a:rPr>
              <a:t>ویرایش عکسها</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sp>
        <p:nvSpPr>
          <p:cNvPr id="18" name="Rectangle 17"/>
          <p:cNvSpPr/>
          <p:nvPr/>
        </p:nvSpPr>
        <p:spPr>
          <a:xfrm>
            <a:off x="1639094" y="697832"/>
            <a:ext cx="5865813" cy="584775"/>
          </a:xfrm>
          <a:prstGeom prst="rect">
            <a:avLst/>
          </a:prstGeom>
        </p:spPr>
        <p:txBody>
          <a:bodyPr wrap="square">
            <a:spAutoFit/>
          </a:bodyPr>
          <a:lstStyle/>
          <a:p>
            <a:pPr algn="ctr" rtl="1"/>
            <a:r>
              <a:rPr lang="fa-IR" sz="1600" dirty="0" smtClean="0">
                <a:solidFill>
                  <a:srgbClr val="C00000"/>
                </a:solidFill>
                <a:cs typeface="2  Titr" pitchFamily="2" charset="-78"/>
              </a:rPr>
              <a:t>تصاویر دریافتی از هوش مصنوعی با اضافه کردن المان های مورد نظر ما و ویرایش و افزودن متن تبدیل به پوستر و ... باکیفیت می شوند. </a:t>
            </a:r>
            <a:endParaRPr lang="en-US" sz="1600" dirty="0">
              <a:solidFill>
                <a:srgbClr val="C00000"/>
              </a:solidFill>
              <a:cs typeface="2  Titr" pitchFamily="2" charset="-78"/>
            </a:endParaRPr>
          </a:p>
        </p:txBody>
      </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66800" y="1825729"/>
            <a:ext cx="2819400" cy="2819400"/>
          </a:xfrm>
          <a:prstGeom prst="rect">
            <a:avLst/>
          </a:prstGeom>
        </p:spPr>
      </p:pic>
      <p:cxnSp>
        <p:nvCxnSpPr>
          <p:cNvPr id="10" name="Straight Arrow Connector 9"/>
          <p:cNvCxnSpPr/>
          <p:nvPr/>
        </p:nvCxnSpPr>
        <p:spPr>
          <a:xfrm>
            <a:off x="4111625" y="2971800"/>
            <a:ext cx="7620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6032" y="1470144"/>
            <a:ext cx="2648676" cy="3530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9387888"/>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4" name="Rectangle 3"/>
          <p:cNvSpPr/>
          <p:nvPr/>
        </p:nvSpPr>
        <p:spPr>
          <a:xfrm>
            <a:off x="1954946" y="533400"/>
            <a:ext cx="5234126" cy="646331"/>
          </a:xfrm>
          <a:prstGeom prst="rect">
            <a:avLst/>
          </a:prstGeom>
        </p:spPr>
        <p:txBody>
          <a:bodyPr wrap="none">
            <a:spAutoFit/>
          </a:bodyPr>
          <a:lstStyle/>
          <a:p>
            <a:pPr algn="ctr" rtl="1"/>
            <a:r>
              <a:rPr lang="fa-IR" sz="3600" dirty="0" smtClean="0">
                <a:solidFill>
                  <a:srgbClr val="002060"/>
                </a:solidFill>
                <a:effectLst>
                  <a:glow rad="139700">
                    <a:srgbClr val="F79646">
                      <a:satMod val="175000"/>
                      <a:alpha val="40000"/>
                    </a:srgbClr>
                  </a:glow>
                </a:effectLst>
                <a:latin typeface="Aria Black" pitchFamily="2" charset="-78"/>
                <a:cs typeface="Aria Black" pitchFamily="2" charset="-78"/>
              </a:rPr>
              <a:t>آموزش تبدیل متن به </a:t>
            </a:r>
            <a:r>
              <a:rPr lang="fa-IR" sz="3600" dirty="0" smtClean="0">
                <a:solidFill>
                  <a:srgbClr val="002060"/>
                </a:solidFill>
                <a:effectLst>
                  <a:glow rad="139700">
                    <a:srgbClr val="F79646">
                      <a:satMod val="175000"/>
                      <a:alpha val="40000"/>
                    </a:srgbClr>
                  </a:glow>
                </a:effectLst>
                <a:latin typeface="Aria Black" pitchFamily="2" charset="-78"/>
                <a:cs typeface="Aria Black" pitchFamily="2" charset="-78"/>
              </a:rPr>
              <a:t>موزیک</a:t>
            </a:r>
            <a:endParaRPr lang="en-US" sz="3600" dirty="0">
              <a:solidFill>
                <a:srgbClr val="002060"/>
              </a:solidFill>
              <a:effectLst>
                <a:glow rad="139700">
                  <a:srgbClr val="F79646">
                    <a:satMod val="175000"/>
                    <a:alpha val="40000"/>
                  </a:srgbClr>
                </a:glow>
              </a:effectLst>
              <a:latin typeface="Aria Black" pitchFamily="2" charset="-78"/>
              <a:cs typeface="Aria Black" pitchFamily="2" charset="-78"/>
            </a:endParaRPr>
          </a:p>
        </p:txBody>
      </p:sp>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AutoShape 4" descr="۲۶ هوش مصنوعی ساخت عکس رایگان و غیر رایگان –کامل ترین فهرست – فرادرس - مجله‌"/>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6" descr="۲۶ هوش مصنوعی ساخت عکس رایگان و غیر رایگان –کامل ترین فهرست – فرادرس - مجله‌"/>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AutoShape 8" descr="۲۶ هوش مصنوعی ساخت عکس رایگان و غیر رایگان –کامل ترین فهرست – فرادرس - مجله‌"/>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AutoShape 10" descr="۲۶ هوش مصنوعی ساخت عکس رایگان و غیر رایگان –کامل ترین فهرست – فرادرس - مجله‌"/>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AutoShape 14" descr="6 هوش مصنوعی ساخت عکس + ویدیو + ویدیو آموزشی"/>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AutoShape 16" descr="https://zoomcode.ir/wp-content/uploads/2024/04/%D9%87%D9%88%D8%B4-%D9%85%D8%B5%D9%86%D9%88%D8%B9%DB%8C-%D8%B3%D8%A7%D8%AE%D8%AA-%D8%B9%DA%A9%D8%B3.webp"/>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Rectangle 11"/>
          <p:cNvSpPr/>
          <p:nvPr/>
        </p:nvSpPr>
        <p:spPr>
          <a:xfrm>
            <a:off x="2895600" y="1348827"/>
            <a:ext cx="3547836" cy="584775"/>
          </a:xfrm>
          <a:prstGeom prst="rect">
            <a:avLst/>
          </a:prstGeom>
        </p:spPr>
        <p:txBody>
          <a:bodyPr wrap="square">
            <a:spAutoFit/>
          </a:bodyPr>
          <a:lstStyle/>
          <a:p>
            <a:pPr algn="ctr"/>
            <a: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Yekan Bakh Fat" pitchFamily="2" charset="-78"/>
                <a:ea typeface="Yekan Bakh Fat" pitchFamily="2" charset="-78"/>
                <a:cs typeface="Yekan Bakh Fat" pitchFamily="2" charset="-78"/>
              </a:rPr>
              <a:t>Text      to     </a:t>
            </a:r>
            <a: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Yekan Bakh Fat" pitchFamily="2" charset="-78"/>
                <a:ea typeface="Yekan Bakh Fat" pitchFamily="2" charset="-78"/>
                <a:cs typeface="Yekan Bakh Fat" pitchFamily="2" charset="-78"/>
              </a:rPr>
              <a:t>Music</a:t>
            </a:r>
            <a:endPar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Yekan Bakh Fat" pitchFamily="2" charset="-78"/>
              <a:ea typeface="Yekan Bakh Fat" pitchFamily="2" charset="-78"/>
              <a:cs typeface="Yekan Bakh Fat" pitchFamily="2" charset="-78"/>
            </a:endParaRPr>
          </a:p>
        </p:txBody>
      </p:sp>
      <p:pic>
        <p:nvPicPr>
          <p:cNvPr id="2050" name="Picture 2" descr="ساخت آهنگ با هوش مصنوعی؛ ۷ ابزار رایگان و پیشرفته • دیجی‌کالا م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383" y="4092863"/>
            <a:ext cx="3523796" cy="223173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چگونگی ساخت موزیک با هوش مصنوعی رایگان"/>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6969" y="4092863"/>
            <a:ext cx="4029831" cy="223173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3" name="AutoShape 6" descr="هوش مصنوعی و موسیقی - پیانو باربد"/>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بهترین روش های ساخت آهنگ با هوش مصنوعی - فبلاگ"/>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معرفی بهترین ابزارهای هوش مصنوعی در تولید صدا: از موسیقی تا دوبله |  تولتولید صدا با هوش مصنوعیید صدا با ه"/>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ساخت موسیقی با هوش مصنوعی چگونه شکل گرفت و چطور انجام می‌شود؟ | کافه‌تدریس"/>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2590800"/>
            <a:ext cx="3912724" cy="223529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80937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AutoShape 4" descr="۲۶ هوش مصنوعی ساخت عکس رایگان و غیر رایگان –کامل ترین فهرست – فرادرس - مجله‌"/>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6" descr="۲۶ هوش مصنوعی ساخت عکس رایگان و غیر رایگان –کامل ترین فهرست – فرادرس - مجله‌"/>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AutoShape 8" descr="۲۶ هوش مصنوعی ساخت عکس رایگان و غیر رایگان –کامل ترین فهرست – فرادرس - مجله‌"/>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AutoShape 10" descr="۲۶ هوش مصنوعی ساخت عکس رایگان و غیر رایگان –کامل ترین فهرست – فرادرس - مجله‌"/>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AutoShape 14" descr="6 هوش مصنوعی ساخت عکس + ویدیو + ویدیو آموزشی"/>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AutoShape 16" descr="https://zoomcode.ir/wp-content/uploads/2024/04/%D9%87%D9%88%D8%B4-%D9%85%D8%B5%D9%86%D9%88%D8%B9%DB%8C-%D8%B3%D8%A7%D8%AE%D8%AA-%D8%B9%DA%A9%D8%B3.webp"/>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AutoShape 6" descr="هوش مصنوعی و موسیقی - پیانو باربد"/>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AutoShape 8" descr="بهترین روش های ساخت آهنگ با هوش مصنوعی - فبلاگ"/>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AutoShape 10" descr="معرفی بهترین ابزارهای هوش مصنوعی در تولید صدا: از موسیقی تا دوبله |  تولتولید صدا با هوش مصنوعیید صدا با ه"/>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19" name="Straight Connector 18"/>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658930" y="128071"/>
            <a:ext cx="1826141" cy="369332"/>
          </a:xfrm>
          <a:prstGeom prst="rect">
            <a:avLst/>
          </a:prstGeom>
        </p:spPr>
        <p:txBody>
          <a:bodyPr wrap="none">
            <a:spAutoFit/>
          </a:bodyPr>
          <a:lstStyle/>
          <a:p>
            <a:pPr algn="ctr" rtl="1"/>
            <a:r>
              <a:rPr lang="fa-IR" dirty="0" smtClean="0">
                <a:solidFill>
                  <a:prstClr val="black"/>
                </a:solidFill>
                <a:latin typeface="VIP Hala Bold" pitchFamily="2" charset="-78"/>
                <a:cs typeface="VIP Hala Bold" pitchFamily="2" charset="-78"/>
              </a:rPr>
              <a:t>سناریو نویسی</a:t>
            </a:r>
            <a:endParaRPr lang="en-US" dirty="0">
              <a:solidFill>
                <a:prstClr val="black"/>
              </a:solidFill>
              <a:latin typeface="VIP Hala Bold" pitchFamily="2" charset="-78"/>
              <a:cs typeface="VIP Hala Bold" pitchFamily="2" charset="-78"/>
            </a:endParaRPr>
          </a:p>
        </p:txBody>
      </p:sp>
    </p:spTree>
    <p:extLst>
      <p:ext uri="{BB962C8B-B14F-4D97-AF65-F5344CB8AC3E}">
        <p14:creationId xmlns:p14="http://schemas.microsoft.com/office/powerpoint/2010/main" val="397170780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4" name="Rectangle 3"/>
          <p:cNvSpPr/>
          <p:nvPr/>
        </p:nvSpPr>
        <p:spPr>
          <a:xfrm>
            <a:off x="1885216" y="533400"/>
            <a:ext cx="5373587" cy="646331"/>
          </a:xfrm>
          <a:prstGeom prst="rect">
            <a:avLst/>
          </a:prstGeom>
        </p:spPr>
        <p:txBody>
          <a:bodyPr wrap="none">
            <a:spAutoFit/>
          </a:bodyPr>
          <a:lstStyle/>
          <a:p>
            <a:pPr algn="ctr" rtl="1"/>
            <a:r>
              <a:rPr lang="fa-IR" sz="3600" dirty="0" smtClean="0">
                <a:solidFill>
                  <a:srgbClr val="002060"/>
                </a:solidFill>
                <a:effectLst>
                  <a:glow rad="139700">
                    <a:srgbClr val="F79646">
                      <a:satMod val="175000"/>
                      <a:alpha val="40000"/>
                    </a:srgbClr>
                  </a:glow>
                </a:effectLst>
                <a:latin typeface="Aria Black" pitchFamily="2" charset="-78"/>
                <a:cs typeface="Aria Black" pitchFamily="2" charset="-78"/>
              </a:rPr>
              <a:t>آموزش تبدیل </a:t>
            </a:r>
            <a:r>
              <a:rPr lang="fa-IR" sz="3600" dirty="0" smtClean="0">
                <a:solidFill>
                  <a:srgbClr val="002060"/>
                </a:solidFill>
                <a:effectLst>
                  <a:glow rad="139700">
                    <a:srgbClr val="F79646">
                      <a:satMod val="175000"/>
                      <a:alpha val="40000"/>
                    </a:srgbClr>
                  </a:glow>
                </a:effectLst>
                <a:latin typeface="Aria Black" pitchFamily="2" charset="-78"/>
                <a:cs typeface="Aria Black" pitchFamily="2" charset="-78"/>
              </a:rPr>
              <a:t>عکس </a:t>
            </a:r>
            <a:r>
              <a:rPr lang="fa-IR" sz="3600" dirty="0" smtClean="0">
                <a:solidFill>
                  <a:srgbClr val="002060"/>
                </a:solidFill>
                <a:effectLst>
                  <a:glow rad="139700">
                    <a:srgbClr val="F79646">
                      <a:satMod val="175000"/>
                      <a:alpha val="40000"/>
                    </a:srgbClr>
                  </a:glow>
                </a:effectLst>
                <a:latin typeface="Aria Black" pitchFamily="2" charset="-78"/>
                <a:cs typeface="Aria Black" pitchFamily="2" charset="-78"/>
              </a:rPr>
              <a:t>به </a:t>
            </a:r>
            <a:r>
              <a:rPr lang="fa-IR" sz="3600" dirty="0" smtClean="0">
                <a:solidFill>
                  <a:srgbClr val="002060"/>
                </a:solidFill>
                <a:effectLst>
                  <a:glow rad="139700">
                    <a:srgbClr val="F79646">
                      <a:satMod val="175000"/>
                      <a:alpha val="40000"/>
                    </a:srgbClr>
                  </a:glow>
                </a:effectLst>
                <a:latin typeface="Aria Black" pitchFamily="2" charset="-78"/>
                <a:cs typeface="Aria Black" pitchFamily="2" charset="-78"/>
              </a:rPr>
              <a:t>ویدئو</a:t>
            </a:r>
            <a:endParaRPr lang="en-US" sz="3600" dirty="0">
              <a:solidFill>
                <a:srgbClr val="002060"/>
              </a:solidFill>
              <a:effectLst>
                <a:glow rad="139700">
                  <a:srgbClr val="F79646">
                    <a:satMod val="175000"/>
                    <a:alpha val="40000"/>
                  </a:srgbClr>
                </a:glow>
              </a:effectLst>
              <a:latin typeface="Aria Black" pitchFamily="2" charset="-78"/>
              <a:cs typeface="Aria Black" pitchFamily="2" charset="-78"/>
            </a:endParaRPr>
          </a:p>
        </p:txBody>
      </p:sp>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AutoShape 4" descr="۲۶ هوش مصنوعی ساخت عکس رایگان و غیر رایگان –کامل ترین فهرست – فرادرس - مجله‌"/>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6" descr="۲۶ هوش مصنوعی ساخت عکس رایگان و غیر رایگان –کامل ترین فهرست – فرادرس - مجله‌"/>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AutoShape 8" descr="۲۶ هوش مصنوعی ساخت عکس رایگان و غیر رایگان –کامل ترین فهرست – فرادرس - مجله‌"/>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AutoShape 10" descr="۲۶ هوش مصنوعی ساخت عکس رایگان و غیر رایگان –کامل ترین فهرست – فرادرس - مجله‌"/>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AutoShape 14" descr="6 هوش مصنوعی ساخت عکس + ویدیو + ویدیو آموزشی"/>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AutoShape 16" descr="https://zoomcode.ir/wp-content/uploads/2024/04/%D9%87%D9%88%D8%B4-%D9%85%D8%B5%D9%86%D9%88%D8%B9%DB%8C-%D8%B3%D8%A7%D8%AE%D8%AA-%D8%B9%DA%A9%D8%B3.webp"/>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Rectangle 11"/>
          <p:cNvSpPr/>
          <p:nvPr/>
        </p:nvSpPr>
        <p:spPr>
          <a:xfrm>
            <a:off x="2895600" y="1348827"/>
            <a:ext cx="3547836" cy="584775"/>
          </a:xfrm>
          <a:prstGeom prst="rect">
            <a:avLst/>
          </a:prstGeom>
        </p:spPr>
        <p:txBody>
          <a:bodyPr wrap="square">
            <a:spAutoFit/>
          </a:bodyPr>
          <a:lstStyle/>
          <a:p>
            <a:pPr algn="ctr"/>
            <a: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Yekan Bakh Fat" pitchFamily="2" charset="-78"/>
                <a:ea typeface="Yekan Bakh Fat" pitchFamily="2" charset="-78"/>
                <a:cs typeface="Yekan Bakh Fat" pitchFamily="2" charset="-78"/>
              </a:rPr>
              <a:t>Image      </a:t>
            </a:r>
            <a: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Yekan Bakh Fat" pitchFamily="2" charset="-78"/>
                <a:ea typeface="Yekan Bakh Fat" pitchFamily="2" charset="-78"/>
                <a:cs typeface="Yekan Bakh Fat" pitchFamily="2" charset="-78"/>
              </a:rPr>
              <a:t>to     </a:t>
            </a:r>
            <a: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Yekan Bakh Fat" pitchFamily="2" charset="-78"/>
                <a:ea typeface="Yekan Bakh Fat" pitchFamily="2" charset="-78"/>
                <a:cs typeface="Yekan Bakh Fat" pitchFamily="2" charset="-78"/>
              </a:rPr>
              <a:t>Video</a:t>
            </a:r>
            <a:endPar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Yekan Bakh Fat" pitchFamily="2" charset="-78"/>
              <a:ea typeface="Yekan Bakh Fat" pitchFamily="2" charset="-78"/>
              <a:cs typeface="Yekan Bakh Fat" pitchFamily="2" charset="-78"/>
            </a:endParaRPr>
          </a:p>
        </p:txBody>
      </p:sp>
      <p:sp>
        <p:nvSpPr>
          <p:cNvPr id="13" name="AutoShape 6" descr="هوش مصنوعی و موسیقی - پیانو باربد"/>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AutoShape 8" descr="بهترین روش های ساخت آهنگ با هوش مصنوعی - فبلاگ"/>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AutoShape 10" descr="معرفی بهترین ابزارهای هوش مصنوعی در تولید صدا: از موسیقی تا دوبله |  تولتولید صدا با هوش مصنوعیید صدا با ه"/>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AutoShape 4" descr="Video production with artificial intelligence (AI) | VIMP"/>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Top AI Solutions for Video Creation and Editing | Cocon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286000"/>
            <a:ext cx="3333750" cy="33337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4" name="Picture 2" descr="AI Video Generator - Text to Video Online with AI | Fo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4191000"/>
            <a:ext cx="3251597" cy="216773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82" name="Picture 10" descr="Discover the Power of AI Video Generator Tool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2741" y="4191000"/>
            <a:ext cx="3630384" cy="216773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63556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6616" y="304801"/>
            <a:ext cx="6150768" cy="41909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p:cNvSpPr/>
          <p:nvPr/>
        </p:nvSpPr>
        <p:spPr>
          <a:xfrm>
            <a:off x="5257800" y="6128266"/>
            <a:ext cx="3738524" cy="307777"/>
          </a:xfrm>
          <a:prstGeom prst="rect">
            <a:avLst/>
          </a:prstGeom>
        </p:spPr>
        <p:txBody>
          <a:bodyPr wrap="none">
            <a:spAutoFit/>
          </a:bodyPr>
          <a:lstStyle/>
          <a:p>
            <a:r>
              <a:rPr lang="fa-IR" sz="1400" dirty="0" smtClean="0">
                <a:solidFill>
                  <a:schemeClr val="tx1">
                    <a:lumMod val="65000"/>
                    <a:lumOff val="35000"/>
                  </a:schemeClr>
                </a:solidFill>
                <a:latin typeface="Aria Black" pitchFamily="2" charset="-78"/>
                <a:cs typeface="Aria Black" pitchFamily="2" charset="-78"/>
              </a:rPr>
              <a:t> مرکز متنا فضاى مجازى بسیج سیستان و بلوچستان</a:t>
            </a:r>
            <a:endParaRPr lang="en-US" sz="1400" dirty="0">
              <a:solidFill>
                <a:schemeClr val="tx1">
                  <a:lumMod val="65000"/>
                  <a:lumOff val="35000"/>
                </a:schemeClr>
              </a:solidFill>
              <a:latin typeface="Aria Black" pitchFamily="2" charset="-78"/>
              <a:cs typeface="Aria Black" pitchFamily="2" charset="-78"/>
            </a:endParaRPr>
          </a:p>
        </p:txBody>
      </p:sp>
      <p:pic>
        <p:nvPicPr>
          <p:cNvPr id="8" name="Picture 7"/>
          <p:cNvPicPr>
            <a:picLocks noChangeAspect="1"/>
          </p:cNvPicPr>
          <p:nvPr/>
        </p:nvPicPr>
        <p:blipFill>
          <a:blip r:embed="rId5" cstate="print">
            <a:duotone>
              <a:prstClr val="black"/>
              <a:schemeClr val="tx1">
                <a:tint val="45000"/>
                <a:satMod val="400000"/>
              </a:schemeClr>
            </a:duotone>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40852" y="5331918"/>
            <a:ext cx="811530" cy="709175"/>
          </a:xfrm>
          <a:prstGeom prst="rect">
            <a:avLst/>
          </a:prstGeom>
        </p:spPr>
      </p:pic>
      <p:sp>
        <p:nvSpPr>
          <p:cNvPr id="15" name="Rectangle 14"/>
          <p:cNvSpPr/>
          <p:nvPr/>
        </p:nvSpPr>
        <p:spPr>
          <a:xfrm>
            <a:off x="460375" y="5943600"/>
            <a:ext cx="1402948"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fa-IR" dirty="0" smtClean="0">
                <a:cs typeface="2  Titr" pitchFamily="2" charset="-78"/>
              </a:rPr>
              <a:t>آبان ماه 1403</a:t>
            </a:r>
            <a:endParaRPr lang="en-US" dirty="0">
              <a:cs typeface="2  Titr" pitchFamily="2" charset="-78"/>
            </a:endParaRPr>
          </a:p>
        </p:txBody>
      </p:sp>
    </p:spTree>
    <p:extLst>
      <p:ext uri="{BB962C8B-B14F-4D97-AF65-F5344CB8AC3E}">
        <p14:creationId xmlns:p14="http://schemas.microsoft.com/office/powerpoint/2010/main" val="220936755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4114800" y="128071"/>
            <a:ext cx="986167" cy="369332"/>
          </a:xfrm>
          <a:prstGeom prst="rect">
            <a:avLst/>
          </a:prstGeom>
        </p:spPr>
        <p:txBody>
          <a:bodyPr wrap="none">
            <a:spAutoFit/>
          </a:bodyPr>
          <a:lstStyle/>
          <a:p>
            <a:r>
              <a:rPr lang="fa-IR" dirty="0" smtClean="0">
                <a:latin typeface="VIP Hala Bold" pitchFamily="2" charset="-78"/>
                <a:cs typeface="VIP Hala Bold" pitchFamily="2" charset="-78"/>
              </a:rPr>
              <a:t>مقدمه</a:t>
            </a:r>
            <a:endParaRPr lang="en-US" dirty="0">
              <a:latin typeface="VIP Hala Bold" pitchFamily="2" charset="-78"/>
              <a:cs typeface="VIP Hala Bold" pitchFamily="2" charset="-78"/>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sp>
        <p:nvSpPr>
          <p:cNvPr id="11" name="Rectangle 10"/>
          <p:cNvSpPr/>
          <p:nvPr/>
        </p:nvSpPr>
        <p:spPr>
          <a:xfrm>
            <a:off x="874083" y="1600200"/>
            <a:ext cx="7467600" cy="175432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rtl="1"/>
            <a:endParaRPr lang="en-US" dirty="0" smtClean="0">
              <a:cs typeface="2  Titr" pitchFamily="2" charset="-78"/>
            </a:endParaRPr>
          </a:p>
          <a:p>
            <a:pPr algn="ctr" rtl="1"/>
            <a:r>
              <a:rPr lang="fa-IR" dirty="0" smtClean="0">
                <a:cs typeface="2  Titr" pitchFamily="2" charset="-78"/>
              </a:rPr>
              <a:t>امروزه ابزارهای هوش مصنوعی متعددی برای ساخت عکس از دستور متنی، توسعه یافته‌اند. این ابزارها در ابتدا با نواقصی همراه بودند، اما به‌تدریج عملکرد دقیق‌تری پیدا کردند به‌گونه‌ای که حتی تشخیص عکس‌های هوش مصنوعی از تصاویر واقعی بسیار مشکل شد و ابزار دیگری توسعه پیدا کرد تا بتواند تصاویر هوش مصنوعی را تشخیص دهد.</a:t>
            </a:r>
            <a:endParaRPr lang="en-US" dirty="0" smtClean="0">
              <a:cs typeface="2  Titr" pitchFamily="2" charset="-78"/>
            </a:endParaRPr>
          </a:p>
          <a:p>
            <a:pPr algn="ctr" rtl="1"/>
            <a:endParaRPr lang="en-US" dirty="0">
              <a:cs typeface="2  Titr" pitchFamily="2" charset="-78"/>
            </a:endParaRPr>
          </a:p>
        </p:txBody>
      </p:sp>
      <p:sp>
        <p:nvSpPr>
          <p:cNvPr id="18" name="Rectangle 17"/>
          <p:cNvSpPr/>
          <p:nvPr/>
        </p:nvSpPr>
        <p:spPr>
          <a:xfrm>
            <a:off x="874083" y="3551600"/>
            <a:ext cx="7467600" cy="147732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rtl="1"/>
            <a:endParaRPr lang="en-US" dirty="0" smtClean="0">
              <a:cs typeface="2  Titr" pitchFamily="2" charset="-78"/>
            </a:endParaRPr>
          </a:p>
          <a:p>
            <a:pPr algn="ctr" rtl="1"/>
            <a:r>
              <a:rPr lang="fa-IR" dirty="0" smtClean="0">
                <a:solidFill>
                  <a:srgbClr val="FF0000"/>
                </a:solidFill>
                <a:cs typeface="2  Titr" pitchFamily="2" charset="-78"/>
              </a:rPr>
              <a:t>!</a:t>
            </a:r>
            <a:r>
              <a:rPr lang="en-US" dirty="0" smtClean="0">
                <a:solidFill>
                  <a:srgbClr val="FF0000"/>
                </a:solidFill>
                <a:cs typeface="2  Titr" pitchFamily="2" charset="-78"/>
              </a:rPr>
              <a:t> </a:t>
            </a:r>
            <a:r>
              <a:rPr lang="fa-IR" dirty="0" smtClean="0">
                <a:cs typeface="2  Titr" pitchFamily="2" charset="-78"/>
              </a:rPr>
              <a:t>مهمترین نکته در مورد استفاده از هر ابزار هوش مصنوعی این است که بدانیم </a:t>
            </a:r>
            <a:r>
              <a:rPr lang="fa-IR" dirty="0" smtClean="0">
                <a:solidFill>
                  <a:srgbClr val="FF6600"/>
                </a:solidFill>
                <a:cs typeface="2  Titr" pitchFamily="2" charset="-78"/>
              </a:rPr>
              <a:t>چگونه یک سری جمله را بیان کنیم </a:t>
            </a:r>
            <a:r>
              <a:rPr lang="fa-IR" dirty="0" smtClean="0">
                <a:cs typeface="2  Titr" pitchFamily="2" charset="-78"/>
              </a:rPr>
              <a:t>تا نتیجه‌ی تولید شده تا حد ممکن به ایده‌ی ما نزدیک شود. درخواست متنی باید </a:t>
            </a:r>
            <a:r>
              <a:rPr lang="fa-IR" dirty="0" smtClean="0">
                <a:solidFill>
                  <a:srgbClr val="FF6600"/>
                </a:solidFill>
                <a:cs typeface="2  Titr" pitchFamily="2" charset="-78"/>
              </a:rPr>
              <a:t>کاملاً دقیق و همراه با بیشترین جزئیات </a:t>
            </a:r>
            <a:r>
              <a:rPr lang="fa-IR" dirty="0" smtClean="0">
                <a:cs typeface="2  Titr" pitchFamily="2" charset="-78"/>
              </a:rPr>
              <a:t>موردنظر باشد.</a:t>
            </a:r>
            <a:endParaRPr lang="en-US" dirty="0" smtClean="0">
              <a:cs typeface="2  Titr" pitchFamily="2" charset="-78"/>
            </a:endParaRPr>
          </a:p>
          <a:p>
            <a:pPr algn="ctr" rtl="1"/>
            <a:endParaRPr lang="en-US" dirty="0">
              <a:cs typeface="2  Titr" pitchFamily="2" charset="-78"/>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spTree>
    <p:extLst>
      <p:ext uri="{BB962C8B-B14F-4D97-AF65-F5344CB8AC3E}">
        <p14:creationId xmlns:p14="http://schemas.microsoft.com/office/powerpoint/2010/main" val="364032268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4" name="Rectangle 3"/>
          <p:cNvSpPr/>
          <p:nvPr/>
        </p:nvSpPr>
        <p:spPr>
          <a:xfrm>
            <a:off x="2037501" y="533400"/>
            <a:ext cx="5069016" cy="646331"/>
          </a:xfrm>
          <a:prstGeom prst="rect">
            <a:avLst/>
          </a:prstGeom>
        </p:spPr>
        <p:txBody>
          <a:bodyPr wrap="none">
            <a:spAutoFit/>
          </a:bodyPr>
          <a:lstStyle/>
          <a:p>
            <a:pPr algn="ctr" rtl="1"/>
            <a:r>
              <a:rPr lang="fa-IR" sz="3600" dirty="0" smtClean="0">
                <a:solidFill>
                  <a:srgbClr val="002060"/>
                </a:solidFill>
                <a:effectLst>
                  <a:glow rad="139700">
                    <a:srgbClr val="F79646">
                      <a:satMod val="175000"/>
                      <a:alpha val="40000"/>
                    </a:srgbClr>
                  </a:glow>
                </a:effectLst>
                <a:latin typeface="Aria Black" pitchFamily="2" charset="-78"/>
                <a:cs typeface="Aria Black" pitchFamily="2" charset="-78"/>
              </a:rPr>
              <a:t>آموزش تبدیل متن به عکس</a:t>
            </a:r>
            <a:endParaRPr lang="en-US" sz="3600" dirty="0">
              <a:solidFill>
                <a:srgbClr val="002060"/>
              </a:solidFill>
              <a:effectLst>
                <a:glow rad="139700">
                  <a:srgbClr val="F79646">
                    <a:satMod val="175000"/>
                    <a:alpha val="40000"/>
                  </a:srgbClr>
                </a:glow>
              </a:effectLst>
              <a:latin typeface="Aria Black" pitchFamily="2" charset="-78"/>
              <a:cs typeface="Aria Black" pitchFamily="2" charset="-78"/>
            </a:endParaRPr>
          </a:p>
        </p:txBody>
      </p:sp>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6" name="Picture 2" descr="ساخت عکس با هوش مصنوعی با ۱۰ سایت کاربردی + آموزش نحوه استفاده – فرادرس -  مجله‌"/>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10" y="2895600"/>
            <a:ext cx="3522135" cy="19812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AutoShape 4" descr="۲۶ هوش مصنوعی ساخت عکس رایگان و غیر رایگان –کامل ترین فهرست – فرادرس - مجله‌"/>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۲۶ هوش مصنوعی ساخت عکس رایگان و غیر رایگان –کامل ترین فهرست – فرادرس - مجله‌"/>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۲۶ هوش مصنوعی ساخت عکس رایگان و غیر رایگان –کامل ترین فهرست – فرادرس - مجله‌"/>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۲۶ هوش مصنوعی ساخت عکس رایگان و غیر رایگان –کامل ترین فهرست – فرادرس - مجله‌"/>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10 سایت ساخت عکس با هوش مصنوعی به همراه معرفی aiهای ساخت تصویر - دیجی ر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975" y="2895600"/>
            <a:ext cx="3349625" cy="19812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AutoShape 14" descr="6 هوش مصنوعی ساخت عکس + ویدیو + ویدیو آموزشی"/>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6" descr="https://zoomcode.ir/wp-content/uploads/2024/04/%D9%87%D9%88%D8%B4-%D9%85%D8%B5%D9%86%D9%88%D8%B9%DB%8C-%D8%B3%D8%A7%D8%AE%D8%AA-%D8%B9%DA%A9%D8%B3.webp"/>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۹ تکنیک برای تشخیص عکس ساخته شده با هوش مصنوعی"/>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6743" y="4267200"/>
            <a:ext cx="3739780" cy="19683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895600" y="1348827"/>
            <a:ext cx="3547836" cy="584775"/>
          </a:xfrm>
          <a:prstGeom prst="rect">
            <a:avLst/>
          </a:prstGeom>
        </p:spPr>
        <p:txBody>
          <a:bodyPr wrap="square">
            <a:spAutoFit/>
          </a:bodyPr>
          <a:lstStyle/>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Yekan Bakh Fat" pitchFamily="2" charset="-78"/>
                <a:ea typeface="Yekan Bakh Fat" pitchFamily="2" charset="-78"/>
                <a:cs typeface="Yekan Bakh Fat" pitchFamily="2" charset="-78"/>
              </a:rPr>
              <a:t>Text      to     Image</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Yekan Bakh Fat" pitchFamily="2" charset="-78"/>
              <a:ea typeface="Yekan Bakh Fat" pitchFamily="2" charset="-78"/>
              <a:cs typeface="Yekan Bakh Fat" pitchFamily="2" charset="-78"/>
            </a:endParaRPr>
          </a:p>
        </p:txBody>
      </p:sp>
    </p:spTree>
    <p:extLst>
      <p:ext uri="{BB962C8B-B14F-4D97-AF65-F5344CB8AC3E}">
        <p14:creationId xmlns:p14="http://schemas.microsoft.com/office/powerpoint/2010/main" val="240844758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658930" y="128071"/>
            <a:ext cx="1826141" cy="369332"/>
          </a:xfrm>
          <a:prstGeom prst="rect">
            <a:avLst/>
          </a:prstGeom>
        </p:spPr>
        <p:txBody>
          <a:bodyPr wrap="none">
            <a:spAutoFit/>
          </a:bodyPr>
          <a:lstStyle/>
          <a:p>
            <a:pPr algn="ctr" rtl="1"/>
            <a:r>
              <a:rPr lang="fa-IR" dirty="0" smtClean="0">
                <a:solidFill>
                  <a:prstClr val="black"/>
                </a:solidFill>
                <a:latin typeface="VIP Hala Bold" pitchFamily="2" charset="-78"/>
                <a:cs typeface="VIP Hala Bold" pitchFamily="2" charset="-78"/>
              </a:rPr>
              <a:t>سناریو نویسی</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sp>
        <p:nvSpPr>
          <p:cNvPr id="2" name="Rectangle 1"/>
          <p:cNvSpPr/>
          <p:nvPr/>
        </p:nvSpPr>
        <p:spPr>
          <a:xfrm>
            <a:off x="990600" y="1371600"/>
            <a:ext cx="7162800" cy="923330"/>
          </a:xfrm>
          <a:prstGeom prst="rect">
            <a:avLst/>
          </a:prstGeom>
        </p:spPr>
        <p:txBody>
          <a:bodyPr wrap="square">
            <a:spAutoFit/>
          </a:bodyPr>
          <a:lstStyle/>
          <a:p>
            <a:pPr algn="r" rtl="1"/>
            <a:r>
              <a:rPr lang="fa-IR" dirty="0">
                <a:solidFill>
                  <a:srgbClr val="C00000"/>
                </a:solidFill>
                <a:cs typeface="2  Titr" pitchFamily="2" charset="-78"/>
              </a:rPr>
              <a:t>پرامپت </a:t>
            </a:r>
            <a:r>
              <a:rPr lang="fa-IR" dirty="0" smtClean="0">
                <a:solidFill>
                  <a:srgbClr val="C00000"/>
                </a:solidFill>
                <a:cs typeface="2  Titr" pitchFamily="2" charset="-78"/>
              </a:rPr>
              <a:t>نویسی </a:t>
            </a:r>
            <a:r>
              <a:rPr lang="fa-IR" dirty="0" smtClean="0">
                <a:solidFill>
                  <a:srgbClr val="002060"/>
                </a:solidFill>
                <a:cs typeface="2  Titr" pitchFamily="2" charset="-78"/>
              </a:rPr>
              <a:t>(سناریونویسی) </a:t>
            </a:r>
            <a:r>
              <a:rPr lang="fa-IR" dirty="0">
                <a:solidFill>
                  <a:srgbClr val="002060"/>
                </a:solidFill>
                <a:cs typeface="2  Titr" pitchFamily="2" charset="-78"/>
              </a:rPr>
              <a:t>مهارتی است که با کمک آن می‌توانیم با هوش مصنوعی ارتباط برقرار کنیم و راحت‌تر، سریع‌تر و دقیق‌تر به اهداف خود برسیم و همچنین خروجی مدنظرمان را از هوش مصنوعی دریافت کنیم.</a:t>
            </a:r>
            <a:endParaRPr lang="en-US" dirty="0">
              <a:solidFill>
                <a:srgbClr val="002060"/>
              </a:solidFill>
              <a:cs typeface="2  Titr" pitchFamily="2" charset="-78"/>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75" y="3781425"/>
            <a:ext cx="781208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77780" y="3264205"/>
            <a:ext cx="2423227"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dirty="0" smtClean="0">
                <a:hlinkClick r:id="rId7"/>
              </a:rPr>
              <a:t>https://start.chatgot.io/</a:t>
            </a:r>
            <a:endParaRPr lang="en-US" dirty="0"/>
          </a:p>
        </p:txBody>
      </p:sp>
      <p:sp>
        <p:nvSpPr>
          <p:cNvPr id="16" name="Rectangle 15"/>
          <p:cNvSpPr/>
          <p:nvPr/>
        </p:nvSpPr>
        <p:spPr>
          <a:xfrm>
            <a:off x="3306762" y="3064891"/>
            <a:ext cx="5224462" cy="584775"/>
          </a:xfrm>
          <a:prstGeom prst="rect">
            <a:avLst/>
          </a:prstGeom>
        </p:spPr>
        <p:txBody>
          <a:bodyPr wrap="square">
            <a:spAutoFit/>
          </a:bodyPr>
          <a:lstStyle/>
          <a:p>
            <a:pPr algn="r" rtl="1"/>
            <a:r>
              <a:rPr lang="fa-IR" sz="1600" dirty="0" smtClean="0">
                <a:solidFill>
                  <a:srgbClr val="7030A0"/>
                </a:solidFill>
                <a:cs typeface="2  Titr" pitchFamily="2" charset="-78"/>
              </a:rPr>
              <a:t>سایت های زیادی برای دریافت سناریو وجود دارد ولی یکی از</a:t>
            </a:r>
          </a:p>
          <a:p>
            <a:pPr algn="r" rtl="1"/>
            <a:r>
              <a:rPr lang="fa-IR" sz="1600" dirty="0" smtClean="0">
                <a:solidFill>
                  <a:srgbClr val="7030A0"/>
                </a:solidFill>
                <a:cs typeface="2  Titr" pitchFamily="2" charset="-78"/>
              </a:rPr>
              <a:t> بهترین آنها سایت </a:t>
            </a:r>
            <a:r>
              <a:rPr lang="en-US" sz="1600" dirty="0" err="1" smtClean="0">
                <a:solidFill>
                  <a:srgbClr val="7030A0"/>
                </a:solidFill>
                <a:cs typeface="2  Titr" pitchFamily="2" charset="-78"/>
              </a:rPr>
              <a:t>chatgot</a:t>
            </a:r>
            <a:r>
              <a:rPr lang="fa-IR" sz="1600" dirty="0" smtClean="0">
                <a:solidFill>
                  <a:srgbClr val="7030A0"/>
                </a:solidFill>
                <a:cs typeface="2  Titr" pitchFamily="2" charset="-78"/>
              </a:rPr>
              <a:t> است که به صورت فارسی سناریو می دهد:</a:t>
            </a:r>
            <a:endParaRPr lang="en-US" sz="1600" dirty="0">
              <a:solidFill>
                <a:srgbClr val="7030A0"/>
              </a:solidFill>
              <a:cs typeface="2  Titr" pitchFamily="2" charset="-78"/>
            </a:endParaRPr>
          </a:p>
        </p:txBody>
      </p:sp>
      <p:sp>
        <p:nvSpPr>
          <p:cNvPr id="8" name="Rectangle 7"/>
          <p:cNvSpPr/>
          <p:nvPr/>
        </p:nvSpPr>
        <p:spPr>
          <a:xfrm>
            <a:off x="4297726" y="6182703"/>
            <a:ext cx="54854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fa-IR" dirty="0" smtClean="0">
                <a:cs typeface="2  Titr" pitchFamily="2" charset="-78"/>
              </a:rPr>
              <a:t>مثال</a:t>
            </a:r>
            <a:endParaRPr lang="en-US" dirty="0">
              <a:cs typeface="2  Titr" pitchFamily="2" charset="-78"/>
            </a:endParaRPr>
          </a:p>
        </p:txBody>
      </p:sp>
      <p:cxnSp>
        <p:nvCxnSpPr>
          <p:cNvPr id="17" name="Straight Arrow Connector 16"/>
          <p:cNvCxnSpPr/>
          <p:nvPr/>
        </p:nvCxnSpPr>
        <p:spPr>
          <a:xfrm flipV="1">
            <a:off x="4572000" y="5596723"/>
            <a:ext cx="0" cy="53849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1797383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658930" y="128071"/>
            <a:ext cx="1826141" cy="369332"/>
          </a:xfrm>
          <a:prstGeom prst="rect">
            <a:avLst/>
          </a:prstGeom>
        </p:spPr>
        <p:txBody>
          <a:bodyPr wrap="none">
            <a:spAutoFit/>
          </a:bodyPr>
          <a:lstStyle/>
          <a:p>
            <a:pPr algn="ctr" rtl="1"/>
            <a:r>
              <a:rPr lang="fa-IR" dirty="0">
                <a:solidFill>
                  <a:prstClr val="black"/>
                </a:solidFill>
                <a:latin typeface="VIP Hala Bold" pitchFamily="2" charset="-78"/>
                <a:cs typeface="VIP Hala Bold" pitchFamily="2" charset="-78"/>
              </a:rPr>
              <a:t>سناریو نویسی</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0" y="1104760"/>
            <a:ext cx="5524500" cy="4351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4297726" y="6182703"/>
            <a:ext cx="61427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fa-IR" dirty="0" smtClean="0">
                <a:cs typeface="2  Titr" pitchFamily="2" charset="-78"/>
              </a:rPr>
              <a:t>نتیجه</a:t>
            </a:r>
            <a:endParaRPr lang="en-US" dirty="0">
              <a:cs typeface="2  Titr" pitchFamily="2" charset="-78"/>
            </a:endParaRPr>
          </a:p>
        </p:txBody>
      </p:sp>
      <p:cxnSp>
        <p:nvCxnSpPr>
          <p:cNvPr id="19" name="Straight Arrow Connector 18"/>
          <p:cNvCxnSpPr/>
          <p:nvPr/>
        </p:nvCxnSpPr>
        <p:spPr>
          <a:xfrm flipV="1">
            <a:off x="4572000" y="5596723"/>
            <a:ext cx="0" cy="53849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9818817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658930" y="128071"/>
            <a:ext cx="1826141" cy="369332"/>
          </a:xfrm>
          <a:prstGeom prst="rect">
            <a:avLst/>
          </a:prstGeom>
        </p:spPr>
        <p:txBody>
          <a:bodyPr wrap="none">
            <a:spAutoFit/>
          </a:bodyPr>
          <a:lstStyle/>
          <a:p>
            <a:pPr algn="ctr" rtl="1"/>
            <a:r>
              <a:rPr lang="fa-IR" dirty="0">
                <a:solidFill>
                  <a:prstClr val="black"/>
                </a:solidFill>
                <a:latin typeface="VIP Hala Bold" pitchFamily="2" charset="-78"/>
                <a:cs typeface="VIP Hala Bold" pitchFamily="2" charset="-78"/>
              </a:rPr>
              <a:t>سناریو نویسی</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1356526"/>
            <a:ext cx="6477001" cy="4206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5" name="Rectangle 14"/>
          <p:cNvSpPr/>
          <p:nvPr/>
        </p:nvSpPr>
        <p:spPr>
          <a:xfrm>
            <a:off x="3497026" y="6182703"/>
            <a:ext cx="2149948"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fa-IR" dirty="0" smtClean="0">
                <a:cs typeface="2  Titr" pitchFamily="2" charset="-78"/>
              </a:rPr>
              <a:t>تبدیل فارسی به انگلیسی</a:t>
            </a:r>
            <a:endParaRPr lang="en-US" dirty="0">
              <a:cs typeface="2  Titr" pitchFamily="2" charset="-78"/>
            </a:endParaRPr>
          </a:p>
        </p:txBody>
      </p:sp>
      <p:cxnSp>
        <p:nvCxnSpPr>
          <p:cNvPr id="16" name="Straight Arrow Connector 15"/>
          <p:cNvCxnSpPr/>
          <p:nvPr/>
        </p:nvCxnSpPr>
        <p:spPr>
          <a:xfrm flipV="1">
            <a:off x="4572000" y="5596723"/>
            <a:ext cx="0" cy="53849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7" name="Rectangle 16"/>
          <p:cNvSpPr/>
          <p:nvPr/>
        </p:nvSpPr>
        <p:spPr>
          <a:xfrm>
            <a:off x="1959769" y="783460"/>
            <a:ext cx="5224462" cy="33855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r" rtl="1"/>
            <a:r>
              <a:rPr lang="fa-IR" sz="1600" dirty="0" smtClean="0">
                <a:solidFill>
                  <a:srgbClr val="7030A0"/>
                </a:solidFill>
                <a:cs typeface="2  Titr" pitchFamily="2" charset="-78"/>
              </a:rPr>
              <a:t>در این مرحله نیاز است که متن فارسی سناریو را به انگلیسی  تبدیل کنیم</a:t>
            </a:r>
            <a:endParaRPr lang="en-US" sz="1600" dirty="0">
              <a:solidFill>
                <a:srgbClr val="7030A0"/>
              </a:solidFill>
              <a:cs typeface="2  Titr" pitchFamily="2" charset="-78"/>
            </a:endParaRPr>
          </a:p>
        </p:txBody>
      </p:sp>
      <p:sp>
        <p:nvSpPr>
          <p:cNvPr id="2" name="Rectangle 1"/>
          <p:cNvSpPr/>
          <p:nvPr/>
        </p:nvSpPr>
        <p:spPr>
          <a:xfrm rot="16200000">
            <a:off x="-502295" y="3274897"/>
            <a:ext cx="305032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dirty="0" smtClean="0">
                <a:hlinkClick r:id="rId7"/>
              </a:rPr>
              <a:t>https://translate.google.com/</a:t>
            </a:r>
            <a:endParaRPr lang="en-US" b="1" dirty="0"/>
          </a:p>
        </p:txBody>
      </p:sp>
    </p:spTree>
    <p:extLst>
      <p:ext uri="{BB962C8B-B14F-4D97-AF65-F5344CB8AC3E}">
        <p14:creationId xmlns:p14="http://schemas.microsoft.com/office/powerpoint/2010/main" val="325716979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404058" y="128071"/>
            <a:ext cx="2335896" cy="369332"/>
          </a:xfrm>
          <a:prstGeom prst="rect">
            <a:avLst/>
          </a:prstGeom>
        </p:spPr>
        <p:txBody>
          <a:bodyPr wrap="none">
            <a:spAutoFit/>
          </a:bodyPr>
          <a:lstStyle/>
          <a:p>
            <a:pPr algn="ctr" rtl="1"/>
            <a:r>
              <a:rPr lang="fa-IR" dirty="0" smtClean="0">
                <a:solidFill>
                  <a:prstClr val="black"/>
                </a:solidFill>
                <a:latin typeface="VIP Hala Bold" pitchFamily="2" charset="-78"/>
                <a:cs typeface="VIP Hala Bold" pitchFamily="2" charset="-78"/>
              </a:rPr>
              <a:t>تبدیل متن به تصویر</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sp>
        <p:nvSpPr>
          <p:cNvPr id="4" name="Rectangle 3"/>
          <p:cNvSpPr/>
          <p:nvPr/>
        </p:nvSpPr>
        <p:spPr>
          <a:xfrm>
            <a:off x="2703474" y="1752600"/>
            <a:ext cx="390273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b="1" dirty="0" smtClean="0">
                <a:hlinkClick r:id="rId6"/>
              </a:rPr>
              <a:t>https://app.leonardo.ai/ai-generations</a:t>
            </a:r>
            <a:endParaRPr lang="en-US" b="1" dirty="0"/>
          </a:p>
        </p:txBody>
      </p:sp>
      <p:sp>
        <p:nvSpPr>
          <p:cNvPr id="18" name="Rectangle 17"/>
          <p:cNvSpPr/>
          <p:nvPr/>
        </p:nvSpPr>
        <p:spPr>
          <a:xfrm>
            <a:off x="990601" y="838200"/>
            <a:ext cx="7419226" cy="584775"/>
          </a:xfrm>
          <a:prstGeom prst="rect">
            <a:avLst/>
          </a:prstGeom>
        </p:spPr>
        <p:txBody>
          <a:bodyPr wrap="square">
            <a:spAutoFit/>
          </a:bodyPr>
          <a:lstStyle/>
          <a:p>
            <a:pPr algn="r" rtl="1"/>
            <a:r>
              <a:rPr lang="fa-IR" sz="1600" dirty="0" smtClean="0">
                <a:solidFill>
                  <a:srgbClr val="7030A0"/>
                </a:solidFill>
                <a:cs typeface="2  Titr" pitchFamily="2" charset="-78"/>
              </a:rPr>
              <a:t>در مرحله بعد وارد سایت پایین می شویم و از سمت چپ روی </a:t>
            </a:r>
            <a:r>
              <a:rPr lang="en-US" sz="1600" dirty="0" err="1" smtClean="0">
                <a:solidFill>
                  <a:srgbClr val="7030A0"/>
                </a:solidFill>
                <a:cs typeface="2  Titr" pitchFamily="2" charset="-78"/>
              </a:rPr>
              <a:t>google</a:t>
            </a:r>
            <a:r>
              <a:rPr lang="fa-IR" sz="1600" dirty="0" smtClean="0">
                <a:solidFill>
                  <a:srgbClr val="7030A0"/>
                </a:solidFill>
                <a:cs typeface="2  Titr" pitchFamily="2" charset="-78"/>
              </a:rPr>
              <a:t> میزنم و یک اکانت جیمیل وارد میکنیم تا حساب ساخته شود.</a:t>
            </a:r>
            <a:endParaRPr lang="en-US" sz="1600" dirty="0">
              <a:solidFill>
                <a:srgbClr val="7030A0"/>
              </a:solidFill>
              <a:cs typeface="2  Titr" pitchFamily="2" charset="-78"/>
            </a:endParaRPr>
          </a:p>
        </p:txBody>
      </p:sp>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0356" y="2237641"/>
            <a:ext cx="6083300" cy="324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98931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404058" y="128071"/>
            <a:ext cx="2335896" cy="369332"/>
          </a:xfrm>
          <a:prstGeom prst="rect">
            <a:avLst/>
          </a:prstGeom>
        </p:spPr>
        <p:txBody>
          <a:bodyPr wrap="none">
            <a:spAutoFit/>
          </a:bodyPr>
          <a:lstStyle/>
          <a:p>
            <a:pPr algn="ctr" rtl="1"/>
            <a:r>
              <a:rPr lang="fa-IR" dirty="0">
                <a:solidFill>
                  <a:prstClr val="black"/>
                </a:solidFill>
                <a:latin typeface="VIP Hala Bold" pitchFamily="2" charset="-78"/>
                <a:cs typeface="VIP Hala Bold" pitchFamily="2" charset="-78"/>
              </a:rPr>
              <a:t>تبدیل متن به تصویر</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sp>
        <p:nvSpPr>
          <p:cNvPr id="18" name="Rectangle 17"/>
          <p:cNvSpPr/>
          <p:nvPr/>
        </p:nvSpPr>
        <p:spPr>
          <a:xfrm>
            <a:off x="990601" y="685800"/>
            <a:ext cx="7419226" cy="584775"/>
          </a:xfrm>
          <a:prstGeom prst="rect">
            <a:avLst/>
          </a:prstGeom>
        </p:spPr>
        <p:txBody>
          <a:bodyPr wrap="square">
            <a:spAutoFit/>
          </a:bodyPr>
          <a:lstStyle/>
          <a:p>
            <a:pPr algn="r" rtl="1"/>
            <a:r>
              <a:rPr lang="fa-IR" sz="1600" dirty="0" smtClean="0">
                <a:solidFill>
                  <a:srgbClr val="7030A0"/>
                </a:solidFill>
                <a:cs typeface="2  Titr" pitchFamily="2" charset="-78"/>
              </a:rPr>
              <a:t>پس از آن در کادر قرمز یک اسم انگلیسی وارد میکنیم و از بخش های پایین آن زمینه های کاریمان را انتخاب میکنیم که مهم نیست هرکدام انتخاب شوند</a:t>
            </a:r>
            <a:r>
              <a:rPr lang="en-US" sz="1600" dirty="0" smtClean="0">
                <a:solidFill>
                  <a:srgbClr val="7030A0"/>
                </a:solidFill>
                <a:cs typeface="2  Titr" pitchFamily="2" charset="-78"/>
              </a:rPr>
              <a:t>   </a:t>
            </a:r>
            <a:r>
              <a:rPr lang="fa-IR" sz="1600" dirty="0" smtClean="0">
                <a:solidFill>
                  <a:srgbClr val="7030A0"/>
                </a:solidFill>
                <a:cs typeface="2  Titr" pitchFamily="2" charset="-78"/>
              </a:rPr>
              <a:t>بعد روی </a:t>
            </a:r>
            <a:r>
              <a:rPr lang="en-US" sz="1600" dirty="0" smtClean="0">
                <a:solidFill>
                  <a:srgbClr val="7030A0"/>
                </a:solidFill>
                <a:cs typeface="2  Titr" pitchFamily="2" charset="-78"/>
              </a:rPr>
              <a:t>next</a:t>
            </a:r>
            <a:r>
              <a:rPr lang="fa-IR" sz="1600" dirty="0" smtClean="0">
                <a:solidFill>
                  <a:srgbClr val="7030A0"/>
                </a:solidFill>
                <a:cs typeface="2  Titr" pitchFamily="2" charset="-78"/>
              </a:rPr>
              <a:t> میزنیم.</a:t>
            </a:r>
            <a:endParaRPr lang="en-US" sz="1600" dirty="0">
              <a:solidFill>
                <a:srgbClr val="7030A0"/>
              </a:solidFill>
              <a:cs typeface="2  Titr" pitchFamily="2" charset="-78"/>
            </a:endParaRPr>
          </a:p>
        </p:txBody>
      </p:sp>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2976" y="1744221"/>
            <a:ext cx="5218048" cy="374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23820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6000" r="-16000"/>
          </a:stretch>
        </a:blipFill>
        <a:effectLst/>
      </p:bgPr>
    </p:bg>
    <p:spTree>
      <p:nvGrpSpPr>
        <p:cNvPr id="1" name=""/>
        <p:cNvGrpSpPr/>
        <p:nvPr/>
      </p:nvGrpSpPr>
      <p:grpSpPr>
        <a:xfrm>
          <a:off x="0" y="0"/>
          <a:ext cx="0" cy="0"/>
          <a:chOff x="0" y="0"/>
          <a:chExt cx="0" cy="0"/>
        </a:xfrm>
      </p:grpSpPr>
      <p:sp>
        <p:nvSpPr>
          <p:cNvPr id="5" name="AutoShape 4"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8" descr="آشنایی با بهترین وب سایت های تولید عکس با هوش مصنوعی ؛ دیگر کمبود عکس  ندارید! - آژانس تبلیغاتی کریپتون |خدمات دیجیتال مارکتینگ"/>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 name="Straight Connector 2"/>
          <p:cNvCxnSpPr/>
          <p:nvPr/>
        </p:nvCxnSpPr>
        <p:spPr>
          <a:xfrm>
            <a:off x="612775" y="312737"/>
            <a:ext cx="24352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095999" y="312738"/>
            <a:ext cx="2435225"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p:cNvSpPr/>
          <p:nvPr/>
        </p:nvSpPr>
        <p:spPr>
          <a:xfrm>
            <a:off x="3404058" y="128071"/>
            <a:ext cx="2335896" cy="369332"/>
          </a:xfrm>
          <a:prstGeom prst="rect">
            <a:avLst/>
          </a:prstGeom>
        </p:spPr>
        <p:txBody>
          <a:bodyPr wrap="none">
            <a:spAutoFit/>
          </a:bodyPr>
          <a:lstStyle/>
          <a:p>
            <a:pPr algn="ctr" rtl="1"/>
            <a:r>
              <a:rPr lang="fa-IR" dirty="0">
                <a:solidFill>
                  <a:prstClr val="black"/>
                </a:solidFill>
                <a:latin typeface="VIP Hala Bold" pitchFamily="2" charset="-78"/>
                <a:cs typeface="VIP Hala Bold" pitchFamily="2" charset="-78"/>
              </a:rPr>
              <a:t>تبدیل متن به تصویر</a:t>
            </a:r>
            <a:endParaRPr lang="en-US" dirty="0">
              <a:solidFill>
                <a:prstClr val="black"/>
              </a:solidFill>
              <a:latin typeface="VIP Hala Bold" pitchFamily="2" charset="-78"/>
              <a:cs typeface="VIP Hala Bold" pitchFamily="2" charset="-78"/>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334000"/>
            <a:ext cx="2036854" cy="13878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5" y="5489441"/>
            <a:ext cx="1173055" cy="1076986"/>
          </a:xfrm>
          <a:prstGeom prst="rect">
            <a:avLst/>
          </a:prstGeom>
        </p:spPr>
      </p:pic>
      <p:sp>
        <p:nvSpPr>
          <p:cNvPr id="18" name="Rectangle 17"/>
          <p:cNvSpPr/>
          <p:nvPr/>
        </p:nvSpPr>
        <p:spPr>
          <a:xfrm>
            <a:off x="671489" y="697832"/>
            <a:ext cx="7419226" cy="338554"/>
          </a:xfrm>
          <a:prstGeom prst="rect">
            <a:avLst/>
          </a:prstGeom>
        </p:spPr>
        <p:txBody>
          <a:bodyPr wrap="square">
            <a:spAutoFit/>
          </a:bodyPr>
          <a:lstStyle/>
          <a:p>
            <a:pPr algn="r" rtl="1"/>
            <a:r>
              <a:rPr lang="fa-IR" sz="1600" dirty="0">
                <a:solidFill>
                  <a:srgbClr val="7030A0"/>
                </a:solidFill>
                <a:cs typeface="2  Titr" pitchFamily="2" charset="-78"/>
              </a:rPr>
              <a:t>پس از آن </a:t>
            </a:r>
            <a:r>
              <a:rPr lang="fa-IR" sz="1600" dirty="0" smtClean="0">
                <a:solidFill>
                  <a:srgbClr val="7030A0"/>
                </a:solidFill>
                <a:cs typeface="2  Titr" pitchFamily="2" charset="-78"/>
              </a:rPr>
              <a:t>بخش </a:t>
            </a:r>
            <a:r>
              <a:rPr lang="en-US" sz="1600" dirty="0" smtClean="0">
                <a:solidFill>
                  <a:srgbClr val="7030A0"/>
                </a:solidFill>
                <a:cs typeface="2  Titr" pitchFamily="2" charset="-78"/>
              </a:rPr>
              <a:t>enthusiast </a:t>
            </a:r>
            <a:r>
              <a:rPr lang="fa-IR" sz="1600" dirty="0" smtClean="0">
                <a:solidFill>
                  <a:srgbClr val="7030A0"/>
                </a:solidFill>
                <a:cs typeface="2  Titr" pitchFamily="2" charset="-78"/>
              </a:rPr>
              <a:t> را انتخاب و گزینه </a:t>
            </a:r>
            <a:r>
              <a:rPr lang="en-US" sz="1600" dirty="0" smtClean="0">
                <a:solidFill>
                  <a:srgbClr val="7030A0"/>
                </a:solidFill>
                <a:cs typeface="2  Titr" pitchFamily="2" charset="-78"/>
              </a:rPr>
              <a:t>done</a:t>
            </a:r>
            <a:r>
              <a:rPr lang="fa-IR" sz="1600" dirty="0" smtClean="0">
                <a:solidFill>
                  <a:srgbClr val="7030A0"/>
                </a:solidFill>
                <a:cs typeface="2  Titr" pitchFamily="2" charset="-78"/>
              </a:rPr>
              <a:t> را میزنیم.</a:t>
            </a:r>
            <a:endParaRPr lang="en-US" sz="1600" dirty="0">
              <a:solidFill>
                <a:srgbClr val="7030A0"/>
              </a:solidFill>
              <a:cs typeface="2  Titr" pitchFamily="2" charset="-78"/>
            </a:endParaRPr>
          </a:p>
        </p:txBody>
      </p:sp>
      <p:pic>
        <p:nvPicPr>
          <p:cNvPr id="71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2610" y="1143000"/>
            <a:ext cx="277698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6" y="4752867"/>
            <a:ext cx="3657600" cy="181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671489" y="4191000"/>
            <a:ext cx="7419226" cy="338554"/>
          </a:xfrm>
          <a:prstGeom prst="rect">
            <a:avLst/>
          </a:prstGeom>
        </p:spPr>
        <p:txBody>
          <a:bodyPr wrap="square">
            <a:spAutoFit/>
          </a:bodyPr>
          <a:lstStyle/>
          <a:p>
            <a:pPr algn="r" rtl="1"/>
            <a:r>
              <a:rPr lang="fa-IR" sz="1600" dirty="0" smtClean="0">
                <a:solidFill>
                  <a:srgbClr val="7030A0"/>
                </a:solidFill>
                <a:cs typeface="2  Titr" pitchFamily="2" charset="-78"/>
              </a:rPr>
              <a:t>در نهایت روی </a:t>
            </a:r>
            <a:r>
              <a:rPr lang="en-US" sz="1600" dirty="0" smtClean="0">
                <a:solidFill>
                  <a:srgbClr val="7030A0"/>
                </a:solidFill>
                <a:cs typeface="2  Titr" pitchFamily="2" charset="-78"/>
              </a:rPr>
              <a:t>accept term…</a:t>
            </a:r>
            <a:r>
              <a:rPr lang="fa-IR" sz="1600" dirty="0" smtClean="0">
                <a:solidFill>
                  <a:srgbClr val="7030A0"/>
                </a:solidFill>
                <a:cs typeface="2  Titr" pitchFamily="2" charset="-78"/>
              </a:rPr>
              <a:t> میزنیم.</a:t>
            </a:r>
            <a:endParaRPr lang="en-US" sz="1600" dirty="0">
              <a:solidFill>
                <a:srgbClr val="7030A0"/>
              </a:solidFill>
              <a:cs typeface="2  Titr" pitchFamily="2" charset="-78"/>
            </a:endParaRPr>
          </a:p>
        </p:txBody>
      </p:sp>
    </p:spTree>
    <p:extLst>
      <p:ext uri="{BB962C8B-B14F-4D97-AF65-F5344CB8AC3E}">
        <p14:creationId xmlns:p14="http://schemas.microsoft.com/office/powerpoint/2010/main" val="250604206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583</Words>
  <Application>Microsoft Office PowerPoint</Application>
  <PresentationFormat>On-screen Show (4:3)</PresentationFormat>
  <Paragraphs>77</Paragraphs>
  <Slides>18</Slides>
  <Notes>18</Notes>
  <HiddenSlides>0</HiddenSlides>
  <MMClips>0</MMClips>
  <ScaleCrop>false</ScaleCrop>
  <HeadingPairs>
    <vt:vector size="4" baseType="variant">
      <vt:variant>
        <vt:lpstr>Theme</vt:lpstr>
      </vt:variant>
      <vt:variant>
        <vt:i4>10</vt:i4>
      </vt:variant>
      <vt:variant>
        <vt:lpstr>Slide Titles</vt:lpstr>
      </vt:variant>
      <vt:variant>
        <vt:i4>18</vt:i4>
      </vt:variant>
    </vt:vector>
  </HeadingPairs>
  <TitlesOfParts>
    <vt:vector size="28"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28</cp:revision>
  <dcterms:created xsi:type="dcterms:W3CDTF">2024-10-23T05:49:34Z</dcterms:created>
  <dcterms:modified xsi:type="dcterms:W3CDTF">2024-11-29T09:11:34Z</dcterms:modified>
</cp:coreProperties>
</file>